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9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Lst>
  <p:sldSz cx="16256000" cy="9144000"/>
  <p:notesSz cx="6858000" cy="9144000"/>
  <p:embeddedFontLst>
    <p:embeddedFont>
      <p:font typeface="Calibri" panose="020F0502020204030204" pitchFamily="34"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Open Sans ExtraBold" panose="020B0906030804020204" pitchFamily="34" charset="0"/>
      <p:bold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73zIeydHWjSEGwacZit+lA==" hashData="12S+G+Q/swI8rSBy8K0wiUjUey1EcJo7enEbtp7IJZDml+w6NVQjOVWMQgYrAL31/M2Le4D9Vz5HsF/VJ0JdyA=="/>
  <p:extLst>
    <p:ext uri="{EFAFB233-063F-42B5-8137-9DF3F51BA10A}">
      <p15:sldGuideLst xmlns:p15="http://schemas.microsoft.com/office/powerpoint/2012/main">
        <p15:guide id="1" orient="horz" pos="2520">
          <p15:clr>
            <a:srgbClr val="A4A3A4"/>
          </p15:clr>
        </p15:guide>
        <p15:guide id="2" pos="896">
          <p15:clr>
            <a:srgbClr val="A4A3A4"/>
          </p15:clr>
        </p15:guide>
        <p15:guide id="3" pos="9008">
          <p15:clr>
            <a:srgbClr val="A4A3A4"/>
          </p15:clr>
        </p15:guide>
        <p15:guide id="4" orient="horz" pos="2904">
          <p15:clr>
            <a:srgbClr val="A4A3A4"/>
          </p15:clr>
        </p15:guide>
        <p15:guide id="5" pos="3344">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gC58XGVRXgrGZpvktIYQ0WHGFC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53CDCE-4ED0-40ED-B9BC-C9355EB2FE45}">
  <a:tblStyle styleId="{7553CDCE-4ED0-40ED-B9BC-C9355EB2FE4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2520"/>
        <p:guide pos="896"/>
        <p:guide pos="9008"/>
        <p:guide orient="horz" pos="2904"/>
        <p:guide pos="33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7.fntdata"/><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8.fntdata"/><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oby/moby/blob/master/oci/defaults.go#L14-L3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man7.org/linux/man-pages/man7/capabilities.7.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380" name="Google Shape;38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c42001485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g6c4200148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docker daemon attack surface and explain the features of docker daemon.</a:t>
            </a:r>
            <a:endParaRPr/>
          </a:p>
        </p:txBody>
      </p:sp>
      <p:sp>
        <p:nvSpPr>
          <p:cNvPr id="507" name="Google Shape;50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This means that even if an intruder manages to escalate to root within a container, it is much harder to do serious damage, or to escalate to the host.</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This doesn’t affect regular web apps, but reduces the vectors of attack by malicious users considerably. By default Docker drops all capabilities except </a:t>
            </a:r>
            <a:r>
              <a:rPr lang="en-US" sz="1561" b="0" i="0" u="sng" strike="noStrike" cap="none">
                <a:solidFill>
                  <a:schemeClr val="dk1"/>
                </a:solidFill>
                <a:latin typeface="Calibri"/>
                <a:ea typeface="Calibri"/>
                <a:cs typeface="Calibri"/>
                <a:sym typeface="Calibri"/>
                <a:hlinkClick r:id="rId3"/>
              </a:rPr>
              <a:t>those needed</a:t>
            </a:r>
            <a:r>
              <a:rPr lang="en-US" sz="1561" b="0" i="0" u="none" strike="noStrike" cap="none">
                <a:solidFill>
                  <a:schemeClr val="dk1"/>
                </a:solidFill>
                <a:latin typeface="Calibri"/>
                <a:ea typeface="Calibri"/>
                <a:cs typeface="Calibri"/>
                <a:sym typeface="Calibri"/>
              </a:rPr>
              <a:t>, a whitelist instead of a blacklist approach. You can see a full list of available capabilities in </a:t>
            </a:r>
            <a:r>
              <a:rPr lang="en-US" sz="1561" b="0" i="0" u="sng" strike="noStrike" cap="none">
                <a:solidFill>
                  <a:schemeClr val="dk1"/>
                </a:solidFill>
                <a:latin typeface="Calibri"/>
                <a:ea typeface="Calibri"/>
                <a:cs typeface="Calibri"/>
                <a:sym typeface="Calibri"/>
                <a:hlinkClick r:id="rId4"/>
              </a:rPr>
              <a:t>Linux manpages</a:t>
            </a:r>
            <a:r>
              <a:rPr lang="en-US" sz="1561"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One primary risk with running Docker containers is that the default set of capabilities and mounts given to a container may provide incomplete isolation, either independently, or when used in combination with kernel vulnerabilities.</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Docker supports the addition and removal of capabilities, allowing use of a non-default profile. This may make Docker more secure through capability removal, or less secure through the addition of capabilities. The best practice for users would be to remove all capabilities except those explicitly required for their processes.</a:t>
            </a:r>
            <a:endParaRPr/>
          </a:p>
        </p:txBody>
      </p:sp>
      <p:sp>
        <p:nvSpPr>
          <p:cNvPr id="521" name="Google Shape;5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6c42001485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6c42001485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content trust</a:t>
            </a:r>
            <a:endParaRPr/>
          </a:p>
          <a:p>
            <a:pPr marL="0" lvl="0" indent="0" algn="l" rtl="0">
              <a:lnSpc>
                <a:spcPct val="100000"/>
              </a:lnSpc>
              <a:spcBef>
                <a:spcPts val="0"/>
              </a:spcBef>
              <a:spcAft>
                <a:spcPts val="0"/>
              </a:spcAft>
              <a:buSzPts val="1400"/>
              <a:buNone/>
            </a:pPr>
            <a:r>
              <a:rPr lang="en-US"/>
              <a:t>DCT: </a:t>
            </a:r>
            <a:r>
              <a:rPr lang="en-US" sz="1600" b="0" i="0" u="none" strike="noStrike" cap="none">
                <a:solidFill>
                  <a:srgbClr val="3F3F3F"/>
                </a:solidFill>
                <a:latin typeface="Open Sans"/>
                <a:ea typeface="Open Sans"/>
                <a:cs typeface="Open Sans"/>
                <a:sym typeface="Open Sans"/>
              </a:rPr>
              <a:t>Such signatures enable the integrity and publisher of specific image tags to be verified on the client-side or runtime. </a:t>
            </a:r>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1</a:t>
            </a:r>
            <a:r>
              <a:rPr lang="en-US" sz="1600" b="0" i="0" u="none" strike="noStrike" cap="none" baseline="30000">
                <a:solidFill>
                  <a:srgbClr val="3F3F3F"/>
                </a:solidFill>
                <a:latin typeface="Open Sans"/>
                <a:ea typeface="Open Sans"/>
                <a:cs typeface="Open Sans"/>
                <a:sym typeface="Open Sans"/>
              </a:rPr>
              <a:t>st</a:t>
            </a:r>
            <a:r>
              <a:rPr lang="en-US" sz="1600" b="0" i="0" u="none" strike="noStrike" cap="none">
                <a:solidFill>
                  <a:srgbClr val="3F3F3F"/>
                </a:solidFill>
                <a:latin typeface="Open Sans"/>
                <a:ea typeface="Open Sans"/>
                <a:cs typeface="Open Sans"/>
                <a:sym typeface="Open Sans"/>
              </a:rPr>
              <a:t> point in 1</a:t>
            </a:r>
            <a:r>
              <a:rPr lang="en-US" sz="1600" b="0" i="0" u="none" strike="noStrike" cap="none" baseline="30000">
                <a:solidFill>
                  <a:srgbClr val="3F3F3F"/>
                </a:solidFill>
                <a:latin typeface="Open Sans"/>
                <a:ea typeface="Open Sans"/>
                <a:cs typeface="Open Sans"/>
                <a:sym typeface="Open Sans"/>
              </a:rPr>
              <a:t>st</a:t>
            </a:r>
            <a:r>
              <a:rPr lang="en-US" sz="1600" b="0" i="0" u="none" strike="noStrike" cap="none">
                <a:solidFill>
                  <a:srgbClr val="3F3F3F"/>
                </a:solidFill>
                <a:latin typeface="Open Sans"/>
                <a:ea typeface="Open Sans"/>
                <a:cs typeface="Open Sans"/>
                <a:sym typeface="Open Sans"/>
              </a:rPr>
              <a:t> box: An image publisher can build an image and tag combination many times changing the image with each build.</a:t>
            </a:r>
            <a:endParaRPr/>
          </a:p>
          <a:p>
            <a:pPr marL="0" marR="0" lvl="0" indent="0" algn="l" rtl="0">
              <a:lnSpc>
                <a:spcPct val="100000"/>
              </a:lnSpc>
              <a:spcBef>
                <a:spcPts val="0"/>
              </a:spcBef>
              <a:spcAft>
                <a:spcPts val="0"/>
              </a:spcAft>
              <a:buClr>
                <a:srgbClr val="000000"/>
              </a:buClr>
              <a:buSzPts val="1400"/>
              <a:buFont typeface="Arial"/>
              <a:buNone/>
            </a:pPr>
            <a:r>
              <a:rPr lang="en-US"/>
              <a:t>2</a:t>
            </a:r>
            <a:r>
              <a:rPr lang="en-US" baseline="30000"/>
              <a:t>nd</a:t>
            </a:r>
            <a:r>
              <a:rPr lang="en-US"/>
              <a:t> point in 1</a:t>
            </a:r>
            <a:r>
              <a:rPr lang="en-US" baseline="30000"/>
              <a:t>st</a:t>
            </a:r>
            <a:r>
              <a:rPr lang="en-US"/>
              <a:t> box: </a:t>
            </a:r>
            <a:r>
              <a:rPr lang="en-US" sz="1600" b="0" i="0" u="none" strike="noStrike" cap="none">
                <a:solidFill>
                  <a:srgbClr val="3F3F3F"/>
                </a:solidFill>
                <a:latin typeface="Open Sans"/>
                <a:ea typeface="Open Sans"/>
                <a:cs typeface="Open Sans"/>
                <a:sym typeface="Open Sans"/>
              </a:rPr>
              <a:t>. Each image repository has a set of keys that image publishers use to sign an image tag. Image publishers have discretion on which tags they sign.</a:t>
            </a:r>
            <a:endParaRPr/>
          </a:p>
          <a:p>
            <a:pPr marL="0" lvl="0" indent="0" algn="l" rtl="0">
              <a:lnSpc>
                <a:spcPct val="100000"/>
              </a:lnSpc>
              <a:spcBef>
                <a:spcPts val="0"/>
              </a:spcBef>
              <a:spcAft>
                <a:spcPts val="0"/>
              </a:spcAft>
              <a:buSzPts val="1400"/>
              <a:buNone/>
            </a:pPr>
            <a:endParaRPr/>
          </a:p>
        </p:txBody>
      </p:sp>
      <p:sp>
        <p:nvSpPr>
          <p:cNvPr id="536" name="Google Shape;53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docker content trust keys in details</a:t>
            </a:r>
            <a:endParaRPr/>
          </a:p>
        </p:txBody>
      </p:sp>
      <p:sp>
        <p:nvSpPr>
          <p:cNvPr id="546" name="Google Shape;54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importance of sign images with docker content trust</a:t>
            </a:r>
            <a:endParaRPr/>
          </a:p>
          <a:p>
            <a:pPr marL="0" lvl="0" indent="0" algn="l" rtl="0">
              <a:lnSpc>
                <a:spcPct val="100000"/>
              </a:lnSpc>
              <a:spcBef>
                <a:spcPts val="0"/>
              </a:spcBef>
              <a:spcAft>
                <a:spcPts val="0"/>
              </a:spcAft>
              <a:buSzPts val="1400"/>
              <a:buNone/>
            </a:pPr>
            <a:r>
              <a:rPr lang="en-US"/>
              <a:t>3</a:t>
            </a:r>
            <a:r>
              <a:rPr lang="en-US" baseline="30000"/>
              <a:t>rd</a:t>
            </a:r>
            <a:r>
              <a:rPr lang="en-US"/>
              <a:t> point: </a:t>
            </a:r>
            <a:r>
              <a:rPr lang="en-US" sz="1600" b="0" i="0" u="none" strike="noStrike" cap="none">
                <a:solidFill>
                  <a:srgbClr val="3F3F3F"/>
                </a:solidFill>
                <a:latin typeface="Open Sans"/>
                <a:ea typeface="Open Sans"/>
                <a:cs typeface="Open Sans"/>
                <a:sym typeface="Open Sans"/>
              </a:rPr>
              <a:t>These keys can be generated locally by generating a </a:t>
            </a:r>
            <a:r>
              <a:rPr lang="en-US" sz="1600" b="0" i="1" u="none" strike="noStrike" cap="none">
                <a:solidFill>
                  <a:srgbClr val="3F3F3F"/>
                </a:solidFill>
                <a:latin typeface="Open Sans"/>
                <a:ea typeface="Open Sans"/>
                <a:cs typeface="Open Sans"/>
                <a:sym typeface="Open Sans"/>
              </a:rPr>
              <a:t>$docker</a:t>
            </a:r>
            <a:r>
              <a:rPr lang="en-US" sz="1600" b="0" i="0" u="none" strike="noStrike" cap="none">
                <a:solidFill>
                  <a:srgbClr val="3F3F3F"/>
                </a:solidFill>
                <a:latin typeface="Open Sans"/>
                <a:ea typeface="Open Sans"/>
                <a:cs typeface="Open Sans"/>
                <a:sym typeface="Open Sans"/>
              </a:rPr>
              <a:t> trust key, generated by a certificate authority, or by using the Universal Control Plane (UCP) of Docker Enterprise, a user's Client Bundle provides adequate delegation keys.</a:t>
            </a:r>
            <a:endParaRPr/>
          </a:p>
        </p:txBody>
      </p:sp>
      <p:sp>
        <p:nvSpPr>
          <p:cNvPr id="555" name="Google Shape;55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importance of runtime enforcement with docker content trust</a:t>
            </a:r>
            <a:endParaRPr/>
          </a:p>
        </p:txBody>
      </p:sp>
      <p:sp>
        <p:nvSpPr>
          <p:cNvPr id="564" name="Google Shape;5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topic name and convey its importance/role in brief</a:t>
            </a:r>
            <a:endParaRPr/>
          </a:p>
          <a:p>
            <a:pPr marL="0" lvl="0" indent="0" algn="l" rtl="0">
              <a:lnSpc>
                <a:spcPct val="100000"/>
              </a:lnSpc>
              <a:spcBef>
                <a:spcPts val="0"/>
              </a:spcBef>
              <a:spcAft>
                <a:spcPts val="0"/>
              </a:spcAft>
              <a:buSzPts val="1400"/>
              <a:buNone/>
            </a:pPr>
            <a:endParaRPr/>
          </a:p>
        </p:txBody>
      </p:sp>
      <p:sp>
        <p:nvSpPr>
          <p:cNvPr id="387" name="Google Shape;3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each of the following:</a:t>
            </a:r>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3F3F3F"/>
                </a:solidFill>
                <a:latin typeface="Open Sans"/>
                <a:ea typeface="Open Sans"/>
                <a:cs typeface="Open Sans"/>
                <a:sym typeface="Open Sans"/>
              </a:rPr>
              <a:t>Disabled: Verification is not active, and the remainder of the content-trust related metadata will be ignored. This is the default value if mode is not specified.</a:t>
            </a:r>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3F3F3F"/>
                </a:solidFill>
                <a:latin typeface="Open Sans"/>
                <a:ea typeface="Open Sans"/>
                <a:cs typeface="Open Sans"/>
                <a:sym typeface="Open Sans"/>
              </a:rPr>
              <a:t>Permissive: Verification will be performed, but only failures will be logged and remain unenforced. This configuration is intended for testing of changes related to content-trust. The results of the signature verification is displayed in the Docker Engine’s daemon logs.</a:t>
            </a:r>
            <a:endParaRPr/>
          </a:p>
          <a:p>
            <a:pPr marL="0" marR="0" lvl="0" indent="0" algn="l" rtl="0">
              <a:lnSpc>
                <a:spcPct val="100000"/>
              </a:lnSpc>
              <a:spcBef>
                <a:spcPts val="0"/>
              </a:spcBef>
              <a:spcAft>
                <a:spcPts val="0"/>
              </a:spcAft>
              <a:buClr>
                <a:srgbClr val="000000"/>
              </a:buClr>
              <a:buSzPts val="1400"/>
              <a:buFont typeface="Arial"/>
              <a:buNone/>
            </a:pPr>
            <a:r>
              <a:rPr lang="en-US" sz="1600">
                <a:latin typeface="Open Sans"/>
                <a:ea typeface="Open Sans"/>
                <a:cs typeface="Open Sans"/>
                <a:sym typeface="Open Sans"/>
              </a:rPr>
              <a:t>Enforced</a:t>
            </a:r>
            <a:r>
              <a:rPr lang="en-US" sz="1600">
                <a:solidFill>
                  <a:srgbClr val="3F3F3F"/>
                </a:solidFill>
                <a:latin typeface="Open Sans"/>
                <a:ea typeface="Open Sans"/>
                <a:cs typeface="Open Sans"/>
                <a:sym typeface="Open Sans"/>
              </a:rPr>
              <a:t>: Content trust will be enforced and an image that cannot be verified successfully will not be pulled or run.</a:t>
            </a:r>
            <a:endParaRPr sz="160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600">
              <a:latin typeface="Open Sans"/>
              <a:ea typeface="Open Sans"/>
              <a:cs typeface="Open Sans"/>
              <a:sym typeface="Open Sans"/>
            </a:endParaRPr>
          </a:p>
        </p:txBody>
      </p:sp>
      <p:sp>
        <p:nvSpPr>
          <p:cNvPr id="573" name="Google Shape;57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Docker Content Trust Signature Verification works</a:t>
            </a:r>
            <a:endParaRPr/>
          </a:p>
        </p:txBody>
      </p:sp>
      <p:sp>
        <p:nvSpPr>
          <p:cNvPr id="594" name="Google Shape;59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advantages of Docker Content Trust Signature Verification</a:t>
            </a:r>
            <a:endParaRPr/>
          </a:p>
        </p:txBody>
      </p:sp>
      <p:sp>
        <p:nvSpPr>
          <p:cNvPr id="602" name="Google Shape;6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signing an image</a:t>
            </a:r>
            <a:endParaRPr/>
          </a:p>
          <a:p>
            <a:pPr marL="0" lvl="0" indent="0" algn="l" rtl="0">
              <a:lnSpc>
                <a:spcPct val="100000"/>
              </a:lnSpc>
              <a:spcBef>
                <a:spcPts val="0"/>
              </a:spcBef>
              <a:spcAft>
                <a:spcPts val="0"/>
              </a:spcAft>
              <a:buSzPts val="1400"/>
              <a:buNone/>
            </a:pPr>
            <a:r>
              <a:rPr lang="en-US"/>
              <a:t>Sign an Image is a feature of Docker Enterprie</a:t>
            </a:r>
            <a:endParaRPr/>
          </a:p>
        </p:txBody>
      </p:sp>
      <p:sp>
        <p:nvSpPr>
          <p:cNvPr id="627" name="Google Shape;62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That's how it looks when the client can sign an image.</a:t>
            </a:r>
            <a:endParaRPr sz="1561" b="0" i="0" u="none" strike="noStrike" cap="none">
              <a:solidFill>
                <a:schemeClr val="dk1"/>
              </a:solidFill>
              <a:latin typeface="Calibri"/>
              <a:ea typeface="Calibri"/>
              <a:cs typeface="Calibri"/>
              <a:sym typeface="Calibri"/>
            </a:endParaRPr>
          </a:p>
        </p:txBody>
      </p:sp>
      <p:sp>
        <p:nvSpPr>
          <p:cNvPr id="637" name="Google Shape;63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sign images that UCP can trust</a:t>
            </a:r>
            <a:endParaRPr/>
          </a:p>
        </p:txBody>
      </p:sp>
      <p:sp>
        <p:nvSpPr>
          <p:cNvPr id="652" name="Google Shape;65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1" name="Google Shape;6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what is vulnerabilities and explain the points in details</a:t>
            </a:r>
            <a:endParaRPr/>
          </a:p>
        </p:txBody>
      </p:sp>
      <p:sp>
        <p:nvSpPr>
          <p:cNvPr id="668" name="Google Shape;6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600">
                <a:solidFill>
                  <a:srgbClr val="3F3F3F"/>
                </a:solidFill>
                <a:latin typeface="Open Sans"/>
                <a:ea typeface="Open Sans"/>
                <a:cs typeface="Open Sans"/>
                <a:sym typeface="Open Sans"/>
              </a:rPr>
              <a:t>Explain how Docker Trusted Registry can scan images and explain docker security scan process</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a:solidFill>
                  <a:srgbClr val="3F3F3F"/>
                </a:solidFill>
                <a:latin typeface="Open Sans"/>
                <a:ea typeface="Open Sans"/>
                <a:cs typeface="Open Sans"/>
                <a:sym typeface="Open Sans"/>
              </a:rPr>
              <a:t>The results of these scans are reported in a repository for each image tag.</a:t>
            </a:r>
            <a:endParaRPr/>
          </a:p>
          <a:p>
            <a:pPr marL="0" lvl="0" indent="0" algn="l" rtl="0">
              <a:lnSpc>
                <a:spcPct val="100000"/>
              </a:lnSpc>
              <a:spcBef>
                <a:spcPts val="0"/>
              </a:spcBef>
              <a:spcAft>
                <a:spcPts val="0"/>
              </a:spcAft>
              <a:buSzPts val="1400"/>
              <a:buNone/>
            </a:pPr>
            <a:endParaRPr sz="16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3F3F3F"/>
                </a:solidFill>
                <a:latin typeface="Open Sans"/>
                <a:ea typeface="Open Sans"/>
                <a:cs typeface="Open Sans"/>
                <a:sym typeface="Open Sans"/>
              </a:rPr>
              <a:t>Note: Scans run either on demand when you click the Scan button that is </a:t>
            </a:r>
            <a:r>
              <a:rPr lang="en-US" sz="1600" b="1">
                <a:solidFill>
                  <a:srgbClr val="3F3F3F"/>
                </a:solidFill>
                <a:latin typeface="Open Sans"/>
                <a:ea typeface="Open Sans"/>
                <a:cs typeface="Open Sans"/>
                <a:sym typeface="Open Sans"/>
              </a:rPr>
              <a:t>Manual scanning</a:t>
            </a:r>
            <a:r>
              <a:rPr lang="en-US" sz="1600">
                <a:solidFill>
                  <a:srgbClr val="3F3F3F"/>
                </a:solidFill>
                <a:latin typeface="Open Sans"/>
                <a:ea typeface="Open Sans"/>
                <a:cs typeface="Open Sans"/>
                <a:sym typeface="Open Sans"/>
              </a:rPr>
              <a:t>, or automatically on any </a:t>
            </a:r>
            <a:r>
              <a:rPr lang="en-US" sz="1600" b="1">
                <a:solidFill>
                  <a:srgbClr val="3F3F3F"/>
                </a:solidFill>
                <a:latin typeface="Open Sans"/>
                <a:ea typeface="Open Sans"/>
                <a:cs typeface="Open Sans"/>
                <a:sym typeface="Open Sans"/>
              </a:rPr>
              <a:t>docker push </a:t>
            </a:r>
            <a:r>
              <a:rPr lang="en-US" sz="1600">
                <a:solidFill>
                  <a:srgbClr val="3F3F3F"/>
                </a:solidFill>
                <a:latin typeface="Open Sans"/>
                <a:ea typeface="Open Sans"/>
                <a:cs typeface="Open Sans"/>
                <a:sym typeface="Open Sans"/>
              </a:rPr>
              <a:t>to the repository.</a:t>
            </a:r>
            <a:endParaRPr/>
          </a:p>
          <a:p>
            <a:pPr marL="0" lvl="0" indent="0" algn="l" rtl="0">
              <a:lnSpc>
                <a:spcPct val="100000"/>
              </a:lnSpc>
              <a:spcBef>
                <a:spcPts val="0"/>
              </a:spcBef>
              <a:spcAft>
                <a:spcPts val="0"/>
              </a:spcAft>
              <a:buSzPts val="1400"/>
              <a:buNone/>
            </a:pPr>
            <a:endParaRPr/>
          </a:p>
        </p:txBody>
      </p:sp>
      <p:sp>
        <p:nvSpPr>
          <p:cNvPr id="737" name="Google Shape;73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393" name="Google Shape;39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Explain scan images for vulnerabilities</a:t>
            </a:r>
            <a:endParaRPr/>
          </a:p>
          <a:p>
            <a:pPr marL="457200" lvl="0" indent="-228600" algn="l" rtl="0">
              <a:lnSpc>
                <a:spcPct val="100000"/>
              </a:lnSpc>
              <a:spcBef>
                <a:spcPts val="0"/>
              </a:spcBef>
              <a:spcAft>
                <a:spcPts val="0"/>
              </a:spcAft>
              <a:buSzPts val="1400"/>
              <a:buNone/>
            </a:pPr>
            <a:r>
              <a:rPr lang="en-US"/>
              <a:t>Security scan on push: </a:t>
            </a:r>
            <a:r>
              <a:rPr lang="en-US" sz="1600">
                <a:solidFill>
                  <a:srgbClr val="000000"/>
                </a:solidFill>
                <a:latin typeface="Open Sans"/>
                <a:ea typeface="Open Sans"/>
                <a:cs typeface="Open Sans"/>
                <a:sym typeface="Open Sans"/>
              </a:rPr>
              <a:t>If your DTR instance is configured in this way, you do not need to do anything once your docker push completes. The scan runs automatically, and the results are reported in the repository’s Tags tab after the scan finishes.</a:t>
            </a:r>
            <a:endParaRPr/>
          </a:p>
        </p:txBody>
      </p:sp>
      <p:sp>
        <p:nvSpPr>
          <p:cNvPr id="747" name="Google Shape;7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client bundle and the types of client bundle</a:t>
            </a:r>
            <a:endParaRPr/>
          </a:p>
          <a:p>
            <a:pPr marL="0" lvl="0" indent="0" algn="l" rtl="0">
              <a:lnSpc>
                <a:spcPct val="100000"/>
              </a:lnSpc>
              <a:spcBef>
                <a:spcPts val="0"/>
              </a:spcBef>
              <a:spcAft>
                <a:spcPts val="0"/>
              </a:spcAft>
              <a:buSzPts val="1400"/>
              <a:buNone/>
            </a:pPr>
            <a:r>
              <a:rPr lang="en-US"/>
              <a:t>Client bundle: </a:t>
            </a:r>
            <a:r>
              <a:rPr lang="en-US" sz="1600">
                <a:solidFill>
                  <a:srgbClr val="3F3F3F"/>
                </a:solidFill>
                <a:latin typeface="Open Sans"/>
                <a:ea typeface="Open Sans"/>
                <a:cs typeface="Open Sans"/>
                <a:sym typeface="Open Sans"/>
              </a:rPr>
              <a:t>A client bundle contains a private and public key pair that authorizes your requests in UCP. It also contains utility scripts that you can use to configure your client tools for Docker to talk to your UCP deployment.</a:t>
            </a:r>
            <a:endParaRPr/>
          </a:p>
        </p:txBody>
      </p:sp>
      <p:sp>
        <p:nvSpPr>
          <p:cNvPr id="784" name="Google Shape;78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a:solidFill>
                  <a:srgbClr val="434343"/>
                </a:solidFill>
                <a:latin typeface="Open Sans"/>
                <a:ea typeface="Open Sans"/>
                <a:cs typeface="Open Sans"/>
                <a:sym typeface="Open Sans"/>
              </a:rPr>
              <a:t>Explain the features of UCP</a:t>
            </a:r>
            <a:endParaRPr sz="16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434343"/>
                </a:solidFill>
                <a:latin typeface="Open Sans"/>
                <a:ea typeface="Open Sans"/>
                <a:cs typeface="Open Sans"/>
                <a:sym typeface="Open Sans"/>
              </a:rPr>
              <a:t>Universal Control Plane overview</a:t>
            </a:r>
            <a:r>
              <a:rPr lang="en-US" sz="1600">
                <a:solidFill>
                  <a:srgbClr val="434343"/>
                </a:solidFill>
                <a:latin typeface="Calibri"/>
                <a:ea typeface="Calibri"/>
                <a:cs typeface="Calibri"/>
                <a:sym typeface="Calibri"/>
              </a:rPr>
              <a:t>: </a:t>
            </a:r>
            <a:r>
              <a:rPr lang="en-US" sz="1600">
                <a:solidFill>
                  <a:srgbClr val="3F3F3F"/>
                </a:solidFill>
                <a:latin typeface="Open Sans"/>
                <a:ea typeface="Open Sans"/>
                <a:cs typeface="Open Sans"/>
                <a:sym typeface="Open Sans"/>
              </a:rPr>
              <a:t>You install it on-premises or in your virtual private cloud, and through a single interface, it helps you control your Docker cluster and applications.</a:t>
            </a:r>
            <a:endParaRPr/>
          </a:p>
        </p:txBody>
      </p:sp>
      <p:sp>
        <p:nvSpPr>
          <p:cNvPr id="807" name="Google Shape;80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solidFill>
                  <a:srgbClr val="434343"/>
                </a:solidFill>
                <a:latin typeface="Open Sans"/>
                <a:ea typeface="Open Sans"/>
                <a:cs typeface="Open Sans"/>
                <a:sym typeface="Open Sans"/>
              </a:rPr>
              <a:t>Explain the features of UCP</a:t>
            </a:r>
            <a:endParaRPr sz="16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434343"/>
                </a:solidFill>
                <a:latin typeface="Open Sans"/>
                <a:ea typeface="Open Sans"/>
                <a:cs typeface="Open Sans"/>
                <a:sym typeface="Open Sans"/>
              </a:rPr>
              <a:t>Centralized cluster management: Docker Universal Control Plane extends the functionality provided by Docker to make it easier to manage your cluster from a centralized place. The user can manage and monitor your container cluster using a graphical UI.</a:t>
            </a:r>
            <a:endParaRPr>
              <a:solidFill>
                <a:srgbClr val="434343"/>
              </a:solidFill>
            </a:endParaRPr>
          </a:p>
          <a:p>
            <a:pPr marL="0" lvl="0" indent="0" algn="l" rtl="0">
              <a:lnSpc>
                <a:spcPct val="100000"/>
              </a:lnSpc>
              <a:spcBef>
                <a:spcPts val="0"/>
              </a:spcBef>
              <a:spcAft>
                <a:spcPts val="0"/>
              </a:spcAft>
              <a:buSzPts val="1400"/>
              <a:buNone/>
            </a:pPr>
            <a:endParaRPr/>
          </a:p>
        </p:txBody>
      </p:sp>
      <p:sp>
        <p:nvSpPr>
          <p:cNvPr id="820" name="Google Shape;82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solidFill>
                  <a:srgbClr val="434343"/>
                </a:solidFill>
                <a:latin typeface="Open Sans"/>
                <a:ea typeface="Open Sans"/>
                <a:cs typeface="Open Sans"/>
                <a:sym typeface="Open Sans"/>
              </a:rPr>
              <a:t>Explain the features of UCP</a:t>
            </a:r>
            <a:endParaRPr/>
          </a:p>
        </p:txBody>
      </p:sp>
      <p:sp>
        <p:nvSpPr>
          <p:cNvPr id="833" name="Google Shape;83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solidFill>
                  <a:srgbClr val="434343"/>
                </a:solidFill>
                <a:latin typeface="Open Sans"/>
                <a:ea typeface="Open Sans"/>
                <a:cs typeface="Open Sans"/>
                <a:sym typeface="Open Sans"/>
              </a:rPr>
              <a:t>Explain the features of UCP</a:t>
            </a:r>
            <a:endParaRPr/>
          </a:p>
        </p:txBody>
      </p:sp>
      <p:sp>
        <p:nvSpPr>
          <p:cNvPr id="846" name="Google Shape;84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solidFill>
                  <a:srgbClr val="434343"/>
                </a:solidFill>
                <a:latin typeface="Open Sans"/>
                <a:ea typeface="Open Sans"/>
                <a:cs typeface="Open Sans"/>
                <a:sym typeface="Open Sans"/>
              </a:rPr>
              <a:t>Explain the features of UCP</a:t>
            </a:r>
            <a:endParaRPr sz="160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600">
                <a:solidFill>
                  <a:srgbClr val="434343"/>
                </a:solidFill>
                <a:latin typeface="Open Sans"/>
                <a:ea typeface="Open Sans"/>
                <a:cs typeface="Open Sans"/>
                <a:sym typeface="Open Sans"/>
              </a:rPr>
              <a:t>Use the Docker CLI client: </a:t>
            </a:r>
            <a:r>
              <a:rPr lang="en-US" sz="1600">
                <a:solidFill>
                  <a:srgbClr val="3F3F3F"/>
                </a:solidFill>
                <a:latin typeface="Open Sans"/>
                <a:ea typeface="Open Sans"/>
                <a:cs typeface="Open Sans"/>
                <a:sym typeface="Open Sans"/>
              </a:rPr>
              <a:t>For example, the user can use the docker info command to check the status of a cluster that’s managed by UCP.</a:t>
            </a:r>
            <a:endParaRPr/>
          </a:p>
          <a:p>
            <a:pPr marL="0" marR="0" lvl="0" indent="0" algn="l" rtl="0">
              <a:lnSpc>
                <a:spcPct val="100000"/>
              </a:lnSpc>
              <a:spcBef>
                <a:spcPts val="0"/>
              </a:spcBef>
              <a:spcAft>
                <a:spcPts val="0"/>
              </a:spcAft>
              <a:buClr>
                <a:srgbClr val="000000"/>
              </a:buClr>
              <a:buSzPts val="1400"/>
              <a:buFont typeface="Arial"/>
              <a:buNone/>
            </a:pPr>
            <a:endParaRPr sz="1600">
              <a:solidFill>
                <a:schemeClr val="lt1"/>
              </a:solidFill>
              <a:latin typeface="Open Sans"/>
              <a:ea typeface="Open Sans"/>
              <a:cs typeface="Open Sans"/>
              <a:sym typeface="Open Sans"/>
            </a:endParaRPr>
          </a:p>
        </p:txBody>
      </p:sp>
      <p:sp>
        <p:nvSpPr>
          <p:cNvPr id="859" name="Google Shape;85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 how UCP integrates with LDAP</a:t>
            </a:r>
            <a:endParaRPr/>
          </a:p>
        </p:txBody>
      </p:sp>
      <p:sp>
        <p:nvSpPr>
          <p:cNvPr id="872" name="Google Shape;87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two sections for controlling LDAP searches and serves</a:t>
            </a:r>
            <a:endParaRPr/>
          </a:p>
        </p:txBody>
      </p:sp>
      <p:sp>
        <p:nvSpPr>
          <p:cNvPr id="880" name="Google Shape;88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UCP integrates with LDAP</a:t>
            </a:r>
            <a:endParaRPr/>
          </a:p>
        </p:txBody>
      </p:sp>
      <p:sp>
        <p:nvSpPr>
          <p:cNvPr id="895" name="Google Shape;89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configure the LDAP integration</a:t>
            </a:r>
            <a:endParaRPr/>
          </a:p>
        </p:txBody>
      </p:sp>
      <p:sp>
        <p:nvSpPr>
          <p:cNvPr id="910" name="Google Shape;91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enable the LDAP</a:t>
            </a:r>
            <a:endParaRPr/>
          </a:p>
          <a:p>
            <a:pPr marL="0" lvl="0" indent="0" algn="l" rtl="0">
              <a:lnSpc>
                <a:spcPct val="100000"/>
              </a:lnSpc>
              <a:spcBef>
                <a:spcPts val="0"/>
              </a:spcBef>
              <a:spcAft>
                <a:spcPts val="0"/>
              </a:spcAft>
              <a:buClr>
                <a:schemeClr val="dk1"/>
              </a:buClr>
              <a:buSzPts val="1400"/>
              <a:buFont typeface="Arial"/>
              <a:buNone/>
            </a:pPr>
            <a:r>
              <a:rPr lang="en-US" sz="1561" b="0" i="0" u="none" strike="noStrike" cap="none">
                <a:solidFill>
                  <a:schemeClr val="dk1"/>
                </a:solidFill>
                <a:latin typeface="Calibri"/>
                <a:ea typeface="Calibri"/>
                <a:cs typeface="Calibri"/>
                <a:sym typeface="Calibri"/>
              </a:rPr>
              <a:t>Default role for all private collections:  Docker EE enables controlling access to container resources by using </a:t>
            </a:r>
            <a:r>
              <a:rPr lang="en-US" sz="1561" b="0" i="1" u="none" strike="noStrike" cap="none">
                <a:solidFill>
                  <a:schemeClr val="dk1"/>
                </a:solidFill>
                <a:latin typeface="Calibri"/>
                <a:ea typeface="Calibri"/>
                <a:cs typeface="Calibri"/>
                <a:sym typeface="Calibri"/>
              </a:rPr>
              <a:t>collections</a:t>
            </a:r>
            <a:r>
              <a:rPr lang="en-US" sz="1561" b="0" i="0" u="none" strike="noStrike" cap="none">
                <a:solidFill>
                  <a:schemeClr val="dk1"/>
                </a:solidFill>
                <a:latin typeface="Calibri"/>
                <a:ea typeface="Calibri"/>
                <a:cs typeface="Calibri"/>
                <a:sym typeface="Calibri"/>
              </a:rPr>
              <a:t>. A collection is a group of swarm resources, like services, containers, volumes, networks, and secrets. For example, if you change the value to </a:t>
            </a:r>
            <a:r>
              <a:rPr lang="en-US"/>
              <a:t>View Only</a:t>
            </a:r>
            <a:r>
              <a:rPr lang="en-US" sz="1561" b="0" i="0" u="none" strike="noStrike" cap="none">
                <a:solidFill>
                  <a:schemeClr val="dk1"/>
                </a:solidFill>
                <a:latin typeface="Calibri"/>
                <a:ea typeface="Calibri"/>
                <a:cs typeface="Calibri"/>
                <a:sym typeface="Calibri"/>
              </a:rPr>
              <a:t>, all users who log in for the first time after the setting is changed have </a:t>
            </a:r>
            <a:r>
              <a:rPr lang="en-US"/>
              <a:t>View Only</a:t>
            </a:r>
            <a:r>
              <a:rPr lang="en-US" sz="1561" b="0" i="0" u="none" strike="noStrike" cap="none">
                <a:solidFill>
                  <a:schemeClr val="dk1"/>
                </a:solidFill>
                <a:latin typeface="Calibri"/>
                <a:ea typeface="Calibri"/>
                <a:cs typeface="Calibri"/>
                <a:sym typeface="Calibri"/>
              </a:rPr>
              <a:t> access to their private collections, but permissions remain unchanged for all existing users.</a:t>
            </a:r>
            <a:endParaRPr/>
          </a:p>
          <a:p>
            <a:pPr marL="0" lvl="0" indent="0" algn="l" rtl="0">
              <a:lnSpc>
                <a:spcPct val="100000"/>
              </a:lnSpc>
              <a:spcBef>
                <a:spcPts val="0"/>
              </a:spcBef>
              <a:spcAft>
                <a:spcPts val="0"/>
              </a:spcAft>
              <a:buSzPts val="1400"/>
              <a:buNone/>
            </a:pPr>
            <a:r>
              <a:rPr lang="en-US"/>
              <a:t>The details is covered in Dock</a:t>
            </a:r>
            <a:endParaRPr/>
          </a:p>
        </p:txBody>
      </p:sp>
      <p:sp>
        <p:nvSpPr>
          <p:cNvPr id="919" name="Google Shape;91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points of LDAP Server</a:t>
            </a:r>
            <a:endParaRPr/>
          </a:p>
        </p:txBody>
      </p:sp>
      <p:sp>
        <p:nvSpPr>
          <p:cNvPr id="932" name="Google Shape;932;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solidFill>
                  <a:srgbClr val="3F3F3F"/>
                </a:solidFill>
                <a:latin typeface="Open Sans"/>
                <a:ea typeface="Open Sans"/>
                <a:cs typeface="Open Sans"/>
                <a:sym typeface="Open Sans"/>
              </a:rPr>
              <a:t>Explain LDAP User Search Configuration</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Arial"/>
              <a:buNone/>
            </a:pPr>
            <a:r>
              <a:rPr lang="en-US" sz="1600">
                <a:solidFill>
                  <a:srgbClr val="3F3F3F"/>
                </a:solidFill>
                <a:latin typeface="Open Sans"/>
                <a:ea typeface="Open Sans"/>
                <a:cs typeface="Open Sans"/>
                <a:sym typeface="Open Sans"/>
              </a:rPr>
              <a:t>This is useful in cases where users may be found in multiple distinct subtrees of your organization’s directory. Any user entry which matches at least one of the search configurations will be synced as a user.</a:t>
            </a:r>
            <a:endParaRPr sz="1600">
              <a:latin typeface="Arial"/>
              <a:ea typeface="Arial"/>
              <a:cs typeface="Arial"/>
              <a:sym typeface="Arial"/>
            </a:endParaRPr>
          </a:p>
          <a:p>
            <a:pPr marL="0" lvl="0" indent="0" algn="l" rtl="0">
              <a:lnSpc>
                <a:spcPct val="100000"/>
              </a:lnSpc>
              <a:spcBef>
                <a:spcPts val="0"/>
              </a:spcBef>
              <a:spcAft>
                <a:spcPts val="0"/>
              </a:spcAft>
              <a:buSzPts val="1400"/>
              <a:buNone/>
            </a:pPr>
            <a:endParaRPr sz="1600"/>
          </a:p>
        </p:txBody>
      </p:sp>
      <p:sp>
        <p:nvSpPr>
          <p:cNvPr id="939" name="Google Shape;93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 of LDAP User Search Configurations</a:t>
            </a:r>
            <a:endParaRPr sz="16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Username attribute: </a:t>
            </a:r>
            <a:r>
              <a:rPr lang="en-US" sz="1600" u="none" strike="noStrike" cap="none">
                <a:solidFill>
                  <a:srgbClr val="3F3F3F"/>
                </a:solidFill>
                <a:latin typeface="Open Sans"/>
                <a:ea typeface="Open Sans"/>
                <a:cs typeface="Open Sans"/>
                <a:sym typeface="Open Sans"/>
              </a:rPr>
              <a:t>Only user entries with a valid username will be created. </a:t>
            </a:r>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Full name attribute: If left empty, UCP will not create new users with a full name value.</a:t>
            </a:r>
            <a:endParaRPr sz="1600" u="none" strike="noStrike" cap="none">
              <a:solidFill>
                <a:srgbClr val="3F3F3F"/>
              </a:solidFill>
              <a:latin typeface="Open Sans"/>
              <a:ea typeface="Open Sans"/>
              <a:cs typeface="Open Sans"/>
              <a:sym typeface="Open Sans"/>
            </a:endParaRPr>
          </a:p>
        </p:txBody>
      </p:sp>
      <p:sp>
        <p:nvSpPr>
          <p:cNvPr id="948" name="Google Shape;9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 of LDAP User Search Configurations</a:t>
            </a:r>
            <a:endParaRPr/>
          </a:p>
        </p:txBody>
      </p:sp>
      <p:sp>
        <p:nvSpPr>
          <p:cNvPr id="955" name="Google Shape;95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 of LDAP Test Login</a:t>
            </a:r>
            <a:endParaRPr/>
          </a:p>
        </p:txBody>
      </p:sp>
      <p:sp>
        <p:nvSpPr>
          <p:cNvPr id="962" name="Google Shape;96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the points of LDAP Sync Configuration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Once you’ve configured the LDAP integration, UCP synchronizes users based on the interval you’ve defined starting at the top of the hour. When the synchronization runs, UCP stores logs that can help you troubleshoot when something goes wrong.</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You can also manually synchronize users by clicking </a:t>
            </a:r>
            <a:r>
              <a:rPr lang="en-US" sz="1050" b="1">
                <a:solidFill>
                  <a:srgbClr val="33444C"/>
                </a:solidFill>
                <a:highlight>
                  <a:srgbClr val="FFFFFF"/>
                </a:highlight>
                <a:latin typeface="Open Sans"/>
                <a:ea typeface="Open Sans"/>
                <a:cs typeface="Open Sans"/>
                <a:sym typeface="Open Sans"/>
              </a:rPr>
              <a:t>Sync Now</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970" name="Google Shape;97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Security and explain what is the importance of it.</a:t>
            </a:r>
            <a:endParaRPr/>
          </a:p>
        </p:txBody>
      </p:sp>
      <p:sp>
        <p:nvSpPr>
          <p:cNvPr id="412" name="Google Shape;41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LDAP Sync Configuration</a:t>
            </a:r>
            <a:endParaRPr/>
          </a:p>
        </p:txBody>
      </p:sp>
      <p:sp>
        <p:nvSpPr>
          <p:cNvPr id="977" name="Google Shape;97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793c75f3f7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Explain LDAP Sync Configuration</a:t>
            </a:r>
            <a:endParaRPr/>
          </a:p>
          <a:p>
            <a:pPr marL="0" marR="0" lvl="0" indent="0" algn="l" rtl="0">
              <a:lnSpc>
                <a:spcPct val="100000"/>
              </a:lnSpc>
              <a:spcBef>
                <a:spcPts val="0"/>
              </a:spcBef>
              <a:spcAft>
                <a:spcPts val="0"/>
              </a:spcAft>
              <a:buClr>
                <a:srgbClr val="000000"/>
              </a:buClr>
              <a:buSzPts val="1400"/>
              <a:buFont typeface="Arial"/>
              <a:buNone/>
            </a:pPr>
            <a:r>
              <a:rPr lang="en-US"/>
              <a:t>1</a:t>
            </a:r>
            <a:r>
              <a:rPr lang="en-US" baseline="30000"/>
              <a:t>st</a:t>
            </a:r>
            <a:r>
              <a:rPr lang="en-US"/>
              <a:t> point: </a:t>
            </a:r>
            <a:r>
              <a:rPr lang="en-US" sz="1600" b="0" i="0" u="none" strike="noStrike" cap="none">
                <a:solidFill>
                  <a:srgbClr val="3F3F3F"/>
                </a:solidFill>
                <a:latin typeface="Open Sans"/>
                <a:ea typeface="Open Sans"/>
                <a:cs typeface="Open Sans"/>
                <a:sym typeface="Open Sans"/>
              </a:rPr>
              <a:t>This includes the value of the username and full name attributes that </a:t>
            </a:r>
            <a:r>
              <a:rPr lang="en-US" sz="1600">
                <a:solidFill>
                  <a:srgbClr val="3F3F3F"/>
                </a:solidFill>
                <a:latin typeface="Open Sans"/>
                <a:ea typeface="Open Sans"/>
                <a:cs typeface="Open Sans"/>
                <a:sym typeface="Open Sans"/>
              </a:rPr>
              <a:t>the user have </a:t>
            </a:r>
            <a:r>
              <a:rPr lang="en-US" sz="1600" b="0" i="0" u="none" strike="noStrike" cap="none">
                <a:solidFill>
                  <a:srgbClr val="3F3F3F"/>
                </a:solidFill>
                <a:latin typeface="Open Sans"/>
                <a:ea typeface="Open Sans"/>
                <a:cs typeface="Open Sans"/>
                <a:sym typeface="Open Sans"/>
              </a:rPr>
              <a:t>specified in the configuration as well as the distinguished name of each synced user. </a:t>
            </a:r>
            <a:endParaRPr/>
          </a:p>
          <a:p>
            <a:pPr marL="0" lvl="0" indent="0" algn="l" rtl="0">
              <a:lnSpc>
                <a:spcPct val="100000"/>
              </a:lnSpc>
              <a:spcBef>
                <a:spcPts val="0"/>
              </a:spcBef>
              <a:spcAft>
                <a:spcPts val="0"/>
              </a:spcAft>
              <a:buSzPts val="1400"/>
              <a:buNone/>
            </a:pPr>
            <a:endParaRPr/>
          </a:p>
        </p:txBody>
      </p:sp>
      <p:sp>
        <p:nvSpPr>
          <p:cNvPr id="984" name="Google Shape;984;g793c75f3f7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what is swarm and the two nodes: Manager and Worker</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Docker UCP leverages the clustering and orchestration functionality provided by Docker.</a:t>
            </a:r>
            <a:endParaRPr/>
          </a:p>
          <a:p>
            <a:pPr marL="0" lvl="0" indent="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600">
                <a:latin typeface="Open Sans"/>
                <a:ea typeface="Open Sans"/>
                <a:cs typeface="Open Sans"/>
                <a:sym typeface="Open Sans"/>
              </a:rPr>
              <a:t>When nodes do not already run in a swarm once UCP is installed, nodes are configured to run in swarm mode. When nodes do not already run in a swarm once UCP is installed, nodes are configured to run in swarm mode.</a:t>
            </a:r>
            <a:endParaRPr/>
          </a:p>
          <a:p>
            <a:pPr marL="0" marR="0" lvl="0" indent="0" algn="l" rtl="0">
              <a:lnSpc>
                <a:spcPct val="100000"/>
              </a:lnSpc>
              <a:spcBef>
                <a:spcPts val="0"/>
              </a:spcBef>
              <a:spcAft>
                <a:spcPts val="0"/>
              </a:spcAft>
              <a:buClr>
                <a:srgbClr val="000000"/>
              </a:buClr>
              <a:buSzPts val="1400"/>
              <a:buFont typeface="Arial"/>
              <a:buNone/>
            </a:pPr>
            <a:r>
              <a:rPr lang="en-US" sz="1600">
                <a:latin typeface="Open Sans"/>
                <a:ea typeface="Open Sans"/>
                <a:cs typeface="Open Sans"/>
                <a:sym typeface="Open Sans"/>
              </a:rPr>
              <a:t>When you deploy UCP, it starts running a globally scheduled service called </a:t>
            </a:r>
            <a:r>
              <a:rPr lang="en-US" sz="1600" b="1">
                <a:latin typeface="Open Sans"/>
                <a:ea typeface="Open Sans"/>
                <a:cs typeface="Open Sans"/>
                <a:sym typeface="Open Sans"/>
              </a:rPr>
              <a:t>ucp-agent</a:t>
            </a:r>
            <a:r>
              <a:rPr lang="en-US" sz="1600">
                <a:latin typeface="Open Sans"/>
                <a:ea typeface="Open Sans"/>
                <a:cs typeface="Open Sans"/>
                <a:sym typeface="Open Sans"/>
              </a:rPr>
              <a:t>. This service monitors the node where it’s running and starts and stops UCP services, based on whether the node is a manager or a worker node.</a:t>
            </a:r>
            <a:endParaRPr/>
          </a:p>
          <a:p>
            <a:pPr marL="0" lvl="0" indent="0" algn="l" rtl="0">
              <a:lnSpc>
                <a:spcPct val="100000"/>
              </a:lnSpc>
              <a:spcBef>
                <a:spcPts val="0"/>
              </a:spcBef>
              <a:spcAft>
                <a:spcPts val="0"/>
              </a:spcAft>
              <a:buSzPts val="1400"/>
              <a:buNone/>
            </a:pPr>
            <a:endParaRPr sz="1600">
              <a:latin typeface="Open Sans"/>
              <a:ea typeface="Open Sans"/>
              <a:cs typeface="Open Sans"/>
              <a:sym typeface="Open Sans"/>
            </a:endParaRPr>
          </a:p>
        </p:txBody>
      </p:sp>
      <p:sp>
        <p:nvSpPr>
          <p:cNvPr id="1002" name="Google Shape;100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difference between managers and workers</a:t>
            </a:r>
            <a:endParaRPr/>
          </a:p>
        </p:txBody>
      </p:sp>
      <p:sp>
        <p:nvSpPr>
          <p:cNvPr id="1011" name="Google Shape;101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UCP components in Manager Nodes</a:t>
            </a:r>
            <a:endParaRPr/>
          </a:p>
        </p:txBody>
      </p:sp>
      <p:sp>
        <p:nvSpPr>
          <p:cNvPr id="1029" name="Google Shape;10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UCP components in Manager Nodes</a:t>
            </a:r>
            <a:endParaRPr/>
          </a:p>
          <a:p>
            <a:pPr marL="0" lvl="0" indent="0" algn="l" rtl="0">
              <a:lnSpc>
                <a:spcPct val="100000"/>
              </a:lnSpc>
              <a:spcBef>
                <a:spcPts val="0"/>
              </a:spcBef>
              <a:spcAft>
                <a:spcPts val="0"/>
              </a:spcAft>
              <a:buSzPts val="1400"/>
              <a:buNone/>
            </a:pPr>
            <a:endParaRPr/>
          </a:p>
        </p:txBody>
      </p:sp>
      <p:sp>
        <p:nvSpPr>
          <p:cNvPr id="1036" name="Google Shape;103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UCP components in Worker Nodes</a:t>
            </a:r>
            <a:endParaRPr/>
          </a:p>
          <a:p>
            <a:pPr marL="0" lvl="0" indent="0" algn="l" rtl="0">
              <a:lnSpc>
                <a:spcPct val="100000"/>
              </a:lnSpc>
              <a:spcBef>
                <a:spcPts val="0"/>
              </a:spcBef>
              <a:spcAft>
                <a:spcPts val="0"/>
              </a:spcAft>
              <a:buSzPts val="1400"/>
              <a:buNone/>
            </a:pPr>
            <a:endParaRPr/>
          </a:p>
        </p:txBody>
      </p:sp>
      <p:sp>
        <p:nvSpPr>
          <p:cNvPr id="1043" name="Google Shape;104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0" name="Google Shape;10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default engine security</a:t>
            </a:r>
            <a:endParaRPr/>
          </a:p>
        </p:txBody>
      </p:sp>
      <p:sp>
        <p:nvSpPr>
          <p:cNvPr id="434" name="Google Shape;43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00">
                <a:latin typeface="Open Sans"/>
                <a:ea typeface="Open Sans"/>
                <a:cs typeface="Open Sans"/>
                <a:sym typeface="Open Sans"/>
              </a:rPr>
              <a:t>Explain the use of TLS Certificates</a:t>
            </a:r>
            <a:endParaRPr sz="16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Arial"/>
              <a:buNone/>
            </a:pPr>
            <a:r>
              <a:rPr lang="en-US" sz="1600">
                <a:latin typeface="Open Sans"/>
                <a:ea typeface="Open Sans"/>
                <a:cs typeface="Open Sans"/>
                <a:sym typeface="Open Sans"/>
              </a:rPr>
              <a:t>This is done by default using self-signed TLS certificates that client tools such as web browsers do not trust. So when you try to access UCP, your browser warns that it doesn’t trust UCP or that UCP has an invalid certificate.</a:t>
            </a:r>
            <a:endParaRPr sz="1600">
              <a:latin typeface="Arial"/>
              <a:ea typeface="Arial"/>
              <a:cs typeface="Arial"/>
              <a:sym typeface="Arial"/>
            </a:endParaRPr>
          </a:p>
          <a:p>
            <a:pPr marL="0" lvl="0" indent="0" algn="l" rtl="0">
              <a:lnSpc>
                <a:spcPct val="100000"/>
              </a:lnSpc>
              <a:spcBef>
                <a:spcPts val="0"/>
              </a:spcBef>
              <a:spcAft>
                <a:spcPts val="0"/>
              </a:spcAft>
              <a:buSzPts val="1400"/>
              <a:buNone/>
            </a:pPr>
            <a:endParaRPr sz="1600"/>
          </a:p>
        </p:txBody>
      </p:sp>
      <p:sp>
        <p:nvSpPr>
          <p:cNvPr id="1055" name="Google Shape;105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solidFill>
                  <a:srgbClr val="3F3F3F"/>
                </a:solidFill>
                <a:latin typeface="Open Sans"/>
                <a:ea typeface="Open Sans"/>
                <a:cs typeface="Open Sans"/>
                <a:sym typeface="Open Sans"/>
              </a:rPr>
              <a:t>Explain how to configure UCP to use TLS certificates and keys</a:t>
            </a:r>
            <a:endParaRPr sz="1100">
              <a:solidFill>
                <a:srgbClr val="3F3F3F"/>
              </a:solidFill>
              <a:latin typeface="Open Sans"/>
              <a:ea typeface="Open Sans"/>
              <a:cs typeface="Open Sans"/>
              <a:sym typeface="Open Sans"/>
            </a:endParaRPr>
          </a:p>
          <a:p>
            <a:pPr marL="457200" lvl="0" indent="-298450" algn="l" rtl="0">
              <a:lnSpc>
                <a:spcPct val="100000"/>
              </a:lnSpc>
              <a:spcBef>
                <a:spcPts val="0"/>
              </a:spcBef>
              <a:spcAft>
                <a:spcPts val="0"/>
              </a:spcAft>
              <a:buClr>
                <a:srgbClr val="3F3F3F"/>
              </a:buClr>
              <a:buSzPts val="1100"/>
              <a:buChar char="•"/>
            </a:pPr>
            <a:r>
              <a:rPr lang="en-US" sz="1100">
                <a:solidFill>
                  <a:srgbClr val="3F3F3F"/>
                </a:solidFill>
                <a:latin typeface="Open Sans"/>
                <a:ea typeface="Open Sans"/>
                <a:cs typeface="Open Sans"/>
                <a:sym typeface="Open Sans"/>
              </a:rPr>
              <a:t>Finally, click </a:t>
            </a:r>
            <a:r>
              <a:rPr lang="en-US" sz="1100" b="1">
                <a:solidFill>
                  <a:srgbClr val="3F3F3F"/>
                </a:solidFill>
                <a:latin typeface="Open Sans"/>
                <a:ea typeface="Open Sans"/>
                <a:cs typeface="Open Sans"/>
                <a:sym typeface="Open Sans"/>
              </a:rPr>
              <a:t>Save</a:t>
            </a:r>
            <a:r>
              <a:rPr lang="en-US" sz="1100">
                <a:solidFill>
                  <a:srgbClr val="3F3F3F"/>
                </a:solidFill>
                <a:latin typeface="Open Sans"/>
                <a:ea typeface="Open Sans"/>
                <a:cs typeface="Open Sans"/>
                <a:sym typeface="Open Sans"/>
              </a:rPr>
              <a:t> for the changes to take effect. </a:t>
            </a:r>
            <a:endParaRPr sz="1100">
              <a:solidFill>
                <a:srgbClr val="3F3F3F"/>
              </a:solidFill>
              <a:latin typeface="Open Sans"/>
              <a:ea typeface="Open Sans"/>
              <a:cs typeface="Open Sans"/>
              <a:sym typeface="Open Sans"/>
            </a:endParaRPr>
          </a:p>
          <a:p>
            <a:pPr marL="457200" lvl="0" indent="-298450" algn="l" rtl="0">
              <a:lnSpc>
                <a:spcPct val="100000"/>
              </a:lnSpc>
              <a:spcBef>
                <a:spcPts val="0"/>
              </a:spcBef>
              <a:spcAft>
                <a:spcPts val="0"/>
              </a:spcAft>
              <a:buClr>
                <a:srgbClr val="3F3F3F"/>
              </a:buClr>
              <a:buSzPts val="1100"/>
              <a:buChar char="•"/>
            </a:pPr>
            <a:r>
              <a:rPr lang="en-US" sz="1100">
                <a:solidFill>
                  <a:srgbClr val="3F3F3F"/>
                </a:solidFill>
                <a:latin typeface="Open Sans"/>
                <a:ea typeface="Open Sans"/>
                <a:cs typeface="Open Sans"/>
                <a:sym typeface="Open Sans"/>
              </a:rPr>
              <a:t>After replacing the TLS certificates, users can’t authenticate with their old client certificate bundles. </a:t>
            </a:r>
            <a:endParaRPr sz="1100">
              <a:solidFill>
                <a:srgbClr val="3F3F3F"/>
              </a:solidFill>
              <a:latin typeface="Open Sans"/>
              <a:ea typeface="Open Sans"/>
              <a:cs typeface="Open Sans"/>
              <a:sym typeface="Open Sans"/>
            </a:endParaRPr>
          </a:p>
          <a:p>
            <a:pPr marL="457200" lvl="0" indent="-298450" algn="l" rtl="0">
              <a:lnSpc>
                <a:spcPct val="100000"/>
              </a:lnSpc>
              <a:spcBef>
                <a:spcPts val="0"/>
              </a:spcBef>
              <a:spcAft>
                <a:spcPts val="0"/>
              </a:spcAft>
              <a:buClr>
                <a:srgbClr val="3F3F3F"/>
              </a:buClr>
              <a:buSzPts val="1100"/>
              <a:buChar char="•"/>
            </a:pPr>
            <a:r>
              <a:rPr lang="en-US" sz="1100">
                <a:solidFill>
                  <a:srgbClr val="3F3F3F"/>
                </a:solidFill>
                <a:latin typeface="Open Sans"/>
                <a:ea typeface="Open Sans"/>
                <a:cs typeface="Open Sans"/>
                <a:sym typeface="Open Sans"/>
              </a:rPr>
              <a:t>Ask the users to go to the UCP web UI and get new client certificate bundles.</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p>
        </p:txBody>
      </p:sp>
      <p:sp>
        <p:nvSpPr>
          <p:cNvPr id="1065" name="Google Shape;106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external certificates with UCP</a:t>
            </a:r>
            <a:endParaRPr/>
          </a:p>
        </p:txBody>
      </p:sp>
      <p:sp>
        <p:nvSpPr>
          <p:cNvPr id="1075" name="Google Shape;107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external certificates with DTR</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2200"/>
              <a:buFont typeface="Arial"/>
              <a:buNone/>
            </a:pPr>
            <a:r>
              <a:rPr lang="en-US" sz="1600">
                <a:solidFill>
                  <a:srgbClr val="3F3F3F"/>
                </a:solidFill>
                <a:latin typeface="Open Sans"/>
                <a:ea typeface="Open Sans"/>
                <a:cs typeface="Open Sans"/>
                <a:sym typeface="Open Sans"/>
              </a:rPr>
              <a:t>Finally, click </a:t>
            </a:r>
            <a:r>
              <a:rPr lang="en-US" sz="1600" b="1">
                <a:solidFill>
                  <a:srgbClr val="3F3F3F"/>
                </a:solidFill>
                <a:latin typeface="Open Sans"/>
                <a:ea typeface="Open Sans"/>
                <a:cs typeface="Open Sans"/>
                <a:sym typeface="Open Sans"/>
              </a:rPr>
              <a:t>Save</a:t>
            </a:r>
            <a:r>
              <a:rPr lang="en-US" sz="1600">
                <a:solidFill>
                  <a:srgbClr val="3F3F3F"/>
                </a:solidFill>
                <a:latin typeface="Open Sans"/>
                <a:ea typeface="Open Sans"/>
                <a:cs typeface="Open Sans"/>
                <a:sym typeface="Open Sans"/>
              </a:rPr>
              <a:t> for the changes to take effect.  UCP trusts DTR</a:t>
            </a:r>
            <a:endParaRPr sz="1600"/>
          </a:p>
          <a:p>
            <a:pPr marL="0" lvl="0" indent="0" algn="l" rtl="0">
              <a:lnSpc>
                <a:spcPct val="100000"/>
              </a:lnSpc>
              <a:spcBef>
                <a:spcPts val="0"/>
              </a:spcBef>
              <a:spcAft>
                <a:spcPts val="0"/>
              </a:spcAft>
              <a:buClr>
                <a:schemeClr val="dk1"/>
              </a:buClr>
              <a:buSzPts val="1400"/>
              <a:buFont typeface="Arial"/>
              <a:buNone/>
            </a:pPr>
            <a:r>
              <a:rPr lang="en-US" sz="1600"/>
              <a:t>If you’re using certificates issued by a globally trusted certificate authority, any web browser or client tool should now trust DTR. If you’re using an internal certificate authority, you need to configure your system to trust that certificate authority.</a:t>
            </a:r>
            <a:endParaRPr sz="1600"/>
          </a:p>
          <a:p>
            <a:pPr marL="0" lvl="0" indent="0" algn="l" rtl="0">
              <a:lnSpc>
                <a:spcPct val="100000"/>
              </a:lnSpc>
              <a:spcBef>
                <a:spcPts val="0"/>
              </a:spcBef>
              <a:spcAft>
                <a:spcPts val="0"/>
              </a:spcAft>
              <a:buSzPts val="1400"/>
              <a:buNone/>
            </a:pPr>
            <a:endParaRPr sz="1600"/>
          </a:p>
        </p:txBody>
      </p:sp>
      <p:sp>
        <p:nvSpPr>
          <p:cNvPr id="1083" name="Google Shape;108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external certificates with DTR</a:t>
            </a:r>
            <a:endParaRPr/>
          </a:p>
        </p:txBody>
      </p:sp>
      <p:sp>
        <p:nvSpPr>
          <p:cNvPr id="1093" name="Google Shape;109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configuration of certificates</a:t>
            </a:r>
            <a:endParaRPr/>
          </a:p>
          <a:p>
            <a:pPr marL="0" lvl="0" indent="0" algn="l" rtl="0">
              <a:lnSpc>
                <a:spcPct val="100000"/>
              </a:lnSpc>
              <a:spcBef>
                <a:spcPts val="0"/>
              </a:spcBef>
              <a:spcAft>
                <a:spcPts val="0"/>
              </a:spcAft>
              <a:buSzPts val="1400"/>
              <a:buNone/>
            </a:pPr>
            <a:r>
              <a:rPr lang="en-US"/>
              <a:t>Read the first box then:</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Note</a:t>
            </a:r>
            <a:r>
              <a:rPr lang="en-US" sz="1561" b="0" i="0" u="none" strike="noStrike" cap="none">
                <a:solidFill>
                  <a:schemeClr val="dk1"/>
                </a:solidFill>
                <a:latin typeface="Calibri"/>
                <a:ea typeface="Calibri"/>
                <a:cs typeface="Calibri"/>
                <a:sym typeface="Calibri"/>
              </a:rPr>
              <a:t>: As of Docker 1.13, on Linux any root certificates authorities are merged with the system defaults, including as the host’s root CA set. On prior versions of Docker, and on Docker Enterprise Edition for Windows Server, the system default certificates are only used when no custom root certificates are configured.</a:t>
            </a:r>
            <a:endParaRPr/>
          </a:p>
          <a:p>
            <a:pPr marL="0" lvl="0" indent="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1101" name="Google Shape;1101;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configuration of certificates</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The preceding example is operating-system specific and is for illustrative purposes only. You should consult your operating system documentation for creating an os-provided bundled certificate chain.</a:t>
            </a:r>
            <a:endParaRPr/>
          </a:p>
        </p:txBody>
      </p:sp>
      <p:sp>
        <p:nvSpPr>
          <p:cNvPr id="1110" name="Google Shape;111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configuration of certificates</a:t>
            </a:r>
            <a:endParaRPr sz="1561" b="0" i="0" u="none" strike="noStrike" cap="none">
              <a:solidFill>
                <a:schemeClr val="dk1"/>
              </a:solidFill>
              <a:latin typeface="Calibri"/>
              <a:ea typeface="Calibri"/>
              <a:cs typeface="Calibri"/>
              <a:sym typeface="Calibri"/>
            </a:endParaRPr>
          </a:p>
        </p:txBody>
      </p:sp>
      <p:sp>
        <p:nvSpPr>
          <p:cNvPr id="1119" name="Google Shape;111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configuration of certificates</a:t>
            </a:r>
            <a:endParaRPr sz="1561" b="0" i="0" u="none" strike="noStrike" cap="none">
              <a:solidFill>
                <a:schemeClr val="dk1"/>
              </a:solidFill>
              <a:latin typeface="Calibri"/>
              <a:ea typeface="Calibri"/>
              <a:cs typeface="Calibri"/>
              <a:sym typeface="Calibri"/>
            </a:endParaRPr>
          </a:p>
        </p:txBody>
      </p:sp>
      <p:sp>
        <p:nvSpPr>
          <p:cNvPr id="1129" name="Google Shape;112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configuration of certificates</a:t>
            </a:r>
            <a:endParaRPr sz="1561" b="0" i="0" u="none" strike="noStrike" cap="none">
              <a:solidFill>
                <a:schemeClr val="dk1"/>
              </a:solidFill>
              <a:latin typeface="Calibri"/>
              <a:ea typeface="Calibri"/>
              <a:cs typeface="Calibri"/>
              <a:sym typeface="Calibri"/>
            </a:endParaRPr>
          </a:p>
        </p:txBody>
      </p:sp>
      <p:sp>
        <p:nvSpPr>
          <p:cNvPr id="1138" name="Google Shape;11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namespace and tell where Docker Engine uses namespaces.</a:t>
            </a:r>
            <a:endParaRPr/>
          </a:p>
          <a:p>
            <a:pPr marL="0" lvl="0" indent="0" algn="l" rtl="0">
              <a:lnSpc>
                <a:spcPct val="100000"/>
              </a:lnSpc>
              <a:spcBef>
                <a:spcPts val="0"/>
              </a:spcBef>
              <a:spcAft>
                <a:spcPts val="0"/>
              </a:spcAft>
              <a:buSzPts val="1400"/>
              <a:buNone/>
            </a:pPr>
            <a:r>
              <a:rPr lang="en-US"/>
              <a:t>Namespace: </a:t>
            </a:r>
            <a:r>
              <a:rPr lang="en-US" sz="1600">
                <a:latin typeface="Open Sans"/>
                <a:ea typeface="Open Sans"/>
                <a:cs typeface="Open Sans"/>
                <a:sym typeface="Open Sans"/>
              </a:rPr>
              <a:t>When you run a container, Docker creates a set of namespaces for that container. These namespaces provide a layer of isolation. Each aspect of a container runs in a separate namespace and its access is limited to that namespace.</a:t>
            </a:r>
            <a:endParaRPr/>
          </a:p>
        </p:txBody>
      </p:sp>
      <p:sp>
        <p:nvSpPr>
          <p:cNvPr id="471" name="Google Shape;4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Each token includes the digest of the root CA’s certificate and a randomly generated secret. When a node joins the swarm, the joining node uses the digest to validate the root CA certificate from the remote manager. The remote manager uses the secret to ensure the joining node is an approved node.</a:t>
            </a:r>
            <a:endParaRPr/>
          </a:p>
          <a:p>
            <a:pPr marL="457200" marR="0" lvl="0" indent="-22860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Each time a new node joins the swarm, the manager issues a certificate to the node. The certificate contains a randomly generated node ID to identify the node under the certificate common name (CN) and the role under the organizational unit (OU). The node ID serves as the cryptographically secure node identity for the lifetime of the node in the current swarm.</a:t>
            </a:r>
            <a:endParaRPr/>
          </a:p>
        </p:txBody>
      </p:sp>
      <p:sp>
        <p:nvSpPr>
          <p:cNvPr id="1151" name="Google Shape;1151;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swarm security</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Each token includes the digest of the root CA’s certificate and a randomly generated secret. When a node joins the swarm, the joining node uses the digest to validate the root CA certificate from the remote manager. The remote manager uses the secret to ensure the joining node is an approved node.</a:t>
            </a:r>
            <a:endParaRPr/>
          </a:p>
          <a:p>
            <a:pPr marL="457200" marR="0" lvl="0" indent="-22860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Each time a new node joins the swarm, the manager issues a certificate to the node. The certificate contains a randomly generated node ID to identify the node under the certificate common name (CN) and the role under the organizational unit (OU). The node ID serves as the cryptographically secure node identity for the lifetime of the node in the current swarm.</a:t>
            </a:r>
            <a:endParaRPr/>
          </a:p>
        </p:txBody>
      </p:sp>
      <p:sp>
        <p:nvSpPr>
          <p:cNvPr id="1158" name="Google Shape;11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Explain the diagram</a:t>
            </a:r>
            <a:endParaRPr sz="1561" b="0" i="0" u="none" strike="noStrike" cap="none">
              <a:solidFill>
                <a:schemeClr val="dk1"/>
              </a:solidFill>
              <a:latin typeface="Calibri"/>
              <a:ea typeface="Calibri"/>
              <a:cs typeface="Calibri"/>
              <a:sym typeface="Calibri"/>
            </a:endParaRPr>
          </a:p>
        </p:txBody>
      </p:sp>
      <p:sp>
        <p:nvSpPr>
          <p:cNvPr id="1174" name="Google Shape;117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the example</a:t>
            </a:r>
            <a:endParaRPr sz="1561" b="0" i="0" u="none" strike="noStrike" cap="none">
              <a:solidFill>
                <a:schemeClr val="dk1"/>
              </a:solidFill>
              <a:latin typeface="Calibri"/>
              <a:ea typeface="Calibri"/>
              <a:cs typeface="Calibri"/>
              <a:sym typeface="Calibri"/>
            </a:endParaRPr>
          </a:p>
        </p:txBody>
      </p:sp>
      <p:sp>
        <p:nvSpPr>
          <p:cNvPr id="1183" name="Google Shape;1183;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how to rotate the CA certificate</a:t>
            </a:r>
            <a:endParaRPr/>
          </a:p>
        </p:txBody>
      </p:sp>
      <p:sp>
        <p:nvSpPr>
          <p:cNvPr id="1193" name="Google Shape;119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the points</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Explanation of 1</a:t>
            </a:r>
            <a:r>
              <a:rPr lang="en-US" sz="1561" b="0" i="0" u="none" strike="noStrike" cap="none" baseline="30000">
                <a:solidFill>
                  <a:schemeClr val="dk1"/>
                </a:solidFill>
                <a:latin typeface="Calibri"/>
                <a:ea typeface="Calibri"/>
                <a:cs typeface="Calibri"/>
                <a:sym typeface="Calibri"/>
              </a:rPr>
              <a:t>st</a:t>
            </a:r>
            <a:r>
              <a:rPr lang="en-US" sz="1561" b="0" i="0" u="none" strike="noStrike" cap="none">
                <a:solidFill>
                  <a:schemeClr val="dk1"/>
                </a:solidFill>
                <a:latin typeface="Calibri"/>
                <a:ea typeface="Calibri"/>
                <a:cs typeface="Calibri"/>
                <a:sym typeface="Calibri"/>
              </a:rPr>
              <a:t> point in the box: This means that a version of the new root CA certificate is signed with the old root CA certificate. This cross-signed certificate is used as an intermediate certificate for all new node certificates. This ensures that nodes that still trust the old root CA can still validate a certificate signed by the new CA.</a:t>
            </a:r>
            <a:endParaRPr/>
          </a:p>
          <a:p>
            <a:pPr marL="457200" marR="0" lvl="0" indent="-22860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Explanation of 2</a:t>
            </a:r>
            <a:r>
              <a:rPr lang="en-US" sz="1561" b="0" i="0" u="none" strike="noStrike" cap="none" baseline="30000">
                <a:solidFill>
                  <a:schemeClr val="dk1"/>
                </a:solidFill>
                <a:latin typeface="Calibri"/>
                <a:ea typeface="Calibri"/>
                <a:cs typeface="Calibri"/>
                <a:sym typeface="Calibri"/>
              </a:rPr>
              <a:t>nd</a:t>
            </a:r>
            <a:r>
              <a:rPr lang="en-US" sz="1561" b="0" i="0" u="none" strike="noStrike" cap="none">
                <a:solidFill>
                  <a:schemeClr val="dk1"/>
                </a:solidFill>
                <a:latin typeface="Calibri"/>
                <a:ea typeface="Calibri"/>
                <a:cs typeface="Calibri"/>
                <a:sym typeface="Calibri"/>
              </a:rPr>
              <a:t> point in the box: This process may take several minutes, depending on the number of nodes in the swarm.</a:t>
            </a:r>
            <a:endParaRPr/>
          </a:p>
        </p:txBody>
      </p:sp>
      <p:sp>
        <p:nvSpPr>
          <p:cNvPr id="1201" name="Google Shape;120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8" name="Google Shape;120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Roles</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Role is a feature of Docker Enterprise</a:t>
            </a:r>
            <a:endParaRPr/>
          </a:p>
          <a:p>
            <a:pPr marL="457200" marR="0" lvl="0" indent="-22860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Administrators create grants to users, teams, and organizations to give permissions to swarm resources.</a:t>
            </a:r>
            <a:endParaRPr/>
          </a:p>
          <a:p>
            <a:pPr marL="457200" marR="0" lvl="0" indent="-228600" algn="l" rtl="0">
              <a:lnSpc>
                <a:spcPct val="100000"/>
              </a:lnSpc>
              <a:spcBef>
                <a:spcPts val="0"/>
              </a:spcBef>
              <a:spcAft>
                <a:spcPts val="0"/>
              </a:spcAft>
              <a:buSzPts val="1400"/>
              <a:buNone/>
            </a:pPr>
            <a:endParaRPr sz="1561" b="0" i="0" u="none" strike="noStrike" cap="none">
              <a:solidFill>
                <a:schemeClr val="dk1"/>
              </a:solidFill>
              <a:latin typeface="Calibri"/>
              <a:ea typeface="Calibri"/>
              <a:cs typeface="Calibri"/>
              <a:sym typeface="Calibri"/>
            </a:endParaRPr>
          </a:p>
        </p:txBody>
      </p:sp>
      <p:sp>
        <p:nvSpPr>
          <p:cNvPr id="1213" name="Google Shape;121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Secrets</a:t>
            </a:r>
            <a:endParaRPr/>
          </a:p>
        </p:txBody>
      </p:sp>
      <p:sp>
        <p:nvSpPr>
          <p:cNvPr id="1222" name="Google Shape;1222;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namespace and tell where Docker Engine uses namespaces.</a:t>
            </a:r>
            <a:endParaRPr/>
          </a:p>
          <a:p>
            <a:pPr marL="0" lvl="0" indent="0" algn="l" rtl="0">
              <a:lnSpc>
                <a:spcPct val="100000"/>
              </a:lnSpc>
              <a:spcBef>
                <a:spcPts val="0"/>
              </a:spcBef>
              <a:spcAft>
                <a:spcPts val="0"/>
              </a:spcAft>
              <a:buSzPts val="1400"/>
              <a:buNone/>
            </a:pPr>
            <a:r>
              <a:rPr lang="en-US"/>
              <a:t>Namespace: </a:t>
            </a:r>
            <a:r>
              <a:rPr lang="en-US" sz="1600">
                <a:latin typeface="Open Sans"/>
                <a:ea typeface="Open Sans"/>
                <a:cs typeface="Open Sans"/>
                <a:sym typeface="Open Sans"/>
              </a:rPr>
              <a:t>When you run a container, Docker creates a set of namespaces for that container. These namespaces provide a layer of isolation. Each aspect of a container runs in a separate namespace and its access is limited to that namespace.</a:t>
            </a:r>
            <a:endParaRPr/>
          </a:p>
        </p:txBody>
      </p:sp>
      <p:sp>
        <p:nvSpPr>
          <p:cNvPr id="479" name="Google Shape;4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the uses of secrets</a:t>
            </a:r>
            <a:endParaRPr/>
          </a:p>
          <a:p>
            <a:pPr marL="457200" marR="0" lvl="0" indent="-22860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Note</a:t>
            </a:r>
            <a:r>
              <a:rPr lang="en-US" sz="1561" b="0" i="0" u="none" strike="noStrike" cap="none">
                <a:solidFill>
                  <a:schemeClr val="dk1"/>
                </a:solidFill>
                <a:latin typeface="Calibri"/>
                <a:ea typeface="Calibri"/>
                <a:cs typeface="Calibri"/>
                <a:sym typeface="Calibri"/>
              </a:rPr>
              <a:t>: Docker secrets are only available to swarm services, not to standalone containers. To use this feature, consider adapting your container to run as a service. Stateful containers can typically run with a scale of 1 without changing the container code.</a:t>
            </a:r>
            <a:endParaRPr/>
          </a:p>
        </p:txBody>
      </p:sp>
      <p:sp>
        <p:nvSpPr>
          <p:cNvPr id="1229" name="Google Shape;1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how docker manages secrets</a:t>
            </a:r>
            <a:endParaRPr sz="1561" b="0" i="0" u="none" strike="noStrike" cap="none">
              <a:solidFill>
                <a:schemeClr val="dk1"/>
              </a:solidFill>
              <a:latin typeface="Calibri"/>
              <a:ea typeface="Calibri"/>
              <a:cs typeface="Calibri"/>
              <a:sym typeface="Calibri"/>
            </a:endParaRPr>
          </a:p>
        </p:txBody>
      </p:sp>
      <p:sp>
        <p:nvSpPr>
          <p:cNvPr id="1236" name="Google Shape;1236;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docker secret commands</a:t>
            </a:r>
            <a:endParaRPr sz="1561" b="0" i="0" u="none" strike="noStrike" cap="none">
              <a:solidFill>
                <a:schemeClr val="dk1"/>
              </a:solidFill>
              <a:latin typeface="Calibri"/>
              <a:ea typeface="Calibri"/>
              <a:cs typeface="Calibri"/>
              <a:sym typeface="Calibri"/>
            </a:endParaRPr>
          </a:p>
        </p:txBody>
      </p:sp>
      <p:sp>
        <p:nvSpPr>
          <p:cNvPr id="1257" name="Google Shape;1257;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7424cb180b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the points in key takeaways</a:t>
            </a:r>
            <a:endParaRPr/>
          </a:p>
        </p:txBody>
      </p:sp>
      <p:sp>
        <p:nvSpPr>
          <p:cNvPr id="1264" name="Google Shape;1264;g7424cb180b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7424cb180b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6" name="Google Shape;1276;g7424cb180b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7424cb180b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g7424cb180b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7424cb180b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1" name="Google Shape;1291;g7424cb180b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7424cb180b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3" name="Google Shape;1303;g7424cb180b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7424cb180b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3" name="Google Shape;1313;g7424cb180b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7424cb180b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5" name="Google Shape;1325;g7424cb180b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control groups and explain the key features of control groups</a:t>
            </a:r>
            <a:endParaRPr/>
          </a:p>
        </p:txBody>
      </p:sp>
      <p:sp>
        <p:nvSpPr>
          <p:cNvPr id="487" name="Google Shape;4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7424cb180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5" name="Google Shape;1335;g7424cb180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7" name="Google Shape;1357;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19"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1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19"/>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6"/>
        <p:cNvGrpSpPr/>
        <p:nvPr/>
      </p:nvGrpSpPr>
      <p:grpSpPr>
        <a:xfrm>
          <a:off x="0" y="0"/>
          <a:ext cx="0" cy="0"/>
          <a:chOff x="0" y="0"/>
          <a:chExt cx="0" cy="0"/>
        </a:xfrm>
      </p:grpSpPr>
      <p:pic>
        <p:nvPicPr>
          <p:cNvPr id="67" name="Google Shape;67;p7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8" name="Google Shape;68;p7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9" name="Google Shape;69;p75"/>
          <p:cNvSpPr/>
          <p:nvPr/>
        </p:nvSpPr>
        <p:spPr>
          <a:xfrm>
            <a:off x="8128002" y="4310394"/>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0"/>
        <p:cNvGrpSpPr/>
        <p:nvPr/>
      </p:nvGrpSpPr>
      <p:grpSpPr>
        <a:xfrm>
          <a:off x="0" y="0"/>
          <a:ext cx="0" cy="0"/>
          <a:chOff x="0" y="0"/>
          <a:chExt cx="0" cy="0"/>
        </a:xfrm>
      </p:grpSpPr>
      <p:pic>
        <p:nvPicPr>
          <p:cNvPr id="71" name="Google Shape;71;p7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2" name="Google Shape;72;p7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3" name="Google Shape;73;p76"/>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76"/>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76"/>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76"/>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7" name="Google Shape;77;p76"/>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8" name="Google Shape;78;p76"/>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9" name="Google Shape;79;p76"/>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0" name="Google Shape;80;p76"/>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76"/>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76"/>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76"/>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4"/>
        <p:cNvGrpSpPr/>
        <p:nvPr/>
      </p:nvGrpSpPr>
      <p:grpSpPr>
        <a:xfrm>
          <a:off x="0" y="0"/>
          <a:ext cx="0" cy="0"/>
          <a:chOff x="0" y="0"/>
          <a:chExt cx="0" cy="0"/>
        </a:xfrm>
      </p:grpSpPr>
      <p:pic>
        <p:nvPicPr>
          <p:cNvPr id="85" name="Google Shape;85;p7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6" name="Google Shape;86;p7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7" name="Google Shape;87;p77"/>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8" name="Google Shape;88;p77"/>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77"/>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77"/>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77"/>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2" name="Google Shape;92;p77"/>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3" name="Google Shape;93;p77"/>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7"/>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5" name="Google Shape;95;p77"/>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6" name="Google Shape;96;p77"/>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7" name="Google Shape;97;p77"/>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8" name="Google Shape;98;p77"/>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77"/>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77"/>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77"/>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02"/>
        <p:cNvGrpSpPr/>
        <p:nvPr/>
      </p:nvGrpSpPr>
      <p:grpSpPr>
        <a:xfrm>
          <a:off x="0" y="0"/>
          <a:ext cx="0" cy="0"/>
          <a:chOff x="0" y="0"/>
          <a:chExt cx="0" cy="0"/>
        </a:xfrm>
      </p:grpSpPr>
      <p:pic>
        <p:nvPicPr>
          <p:cNvPr id="103" name="Google Shape;103;p7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4" name="Google Shape;104;p7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05" name="Google Shape;105;p78"/>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6" name="Google Shape;106;p78"/>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78"/>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78"/>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9" name="Google Shape;109;p78"/>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0" name="Google Shape;110;p78"/>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1" name="Google Shape;111;p78"/>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12"/>
        <p:cNvGrpSpPr/>
        <p:nvPr/>
      </p:nvGrpSpPr>
      <p:grpSpPr>
        <a:xfrm>
          <a:off x="0" y="0"/>
          <a:ext cx="0" cy="0"/>
          <a:chOff x="0" y="0"/>
          <a:chExt cx="0" cy="0"/>
        </a:xfrm>
      </p:grpSpPr>
      <p:pic>
        <p:nvPicPr>
          <p:cNvPr id="113" name="Google Shape;113;p7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4" name="Google Shape;114;p7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15" name="Google Shape;115;p79"/>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79"/>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79"/>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79"/>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79"/>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20" name="Google Shape;120;p7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1" name="Google Shape;121;p79"/>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2" name="Google Shape;122;p79"/>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3" name="Google Shape;123;p79"/>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4" name="Google Shape;124;p79"/>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79"/>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26"/>
        <p:cNvGrpSpPr/>
        <p:nvPr/>
      </p:nvGrpSpPr>
      <p:grpSpPr>
        <a:xfrm>
          <a:off x="0" y="0"/>
          <a:ext cx="0" cy="0"/>
          <a:chOff x="0" y="0"/>
          <a:chExt cx="0" cy="0"/>
        </a:xfrm>
      </p:grpSpPr>
      <p:pic>
        <p:nvPicPr>
          <p:cNvPr id="127" name="Google Shape;127;p8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8" name="Google Shape;128;p8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9" name="Google Shape;129;p80"/>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80"/>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80"/>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80"/>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3" name="Google Shape;133;p80"/>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4" name="Google Shape;134;p80"/>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5" name="Google Shape;135;p80"/>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6" name="Google Shape;136;p80"/>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80"/>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80"/>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80"/>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80"/>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41" name="Google Shape;141;p80"/>
          <p:cNvSpPr txBox="1">
            <a:spLocks noGrp="1"/>
          </p:cNvSpPr>
          <p:nvPr>
            <p:ph type="body" idx="7"/>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42"/>
        <p:cNvGrpSpPr/>
        <p:nvPr/>
      </p:nvGrpSpPr>
      <p:grpSpPr>
        <a:xfrm>
          <a:off x="0" y="0"/>
          <a:ext cx="0" cy="0"/>
          <a:chOff x="0" y="0"/>
          <a:chExt cx="0" cy="0"/>
        </a:xfrm>
      </p:grpSpPr>
      <p:pic>
        <p:nvPicPr>
          <p:cNvPr id="143" name="Google Shape;143;p8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4" name="Google Shape;144;p8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5" name="Google Shape;145;p81"/>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81"/>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81"/>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81"/>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81"/>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0" name="Google Shape;150;p8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1" name="Google Shape;151;p81"/>
          <p:cNvSpPr txBox="1">
            <a:spLocks noGrp="1"/>
          </p:cNvSpPr>
          <p:nvPr>
            <p:ph type="body" idx="4"/>
          </p:nvPr>
        </p:nvSpPr>
        <p:spPr>
          <a:xfrm>
            <a:off x="3328592" y="733492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81"/>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81"/>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81"/>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81"/>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81"/>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81"/>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81"/>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81"/>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81"/>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81"/>
          <p:cNvSpPr txBox="1">
            <a:spLocks noGrp="1"/>
          </p:cNvSpPr>
          <p:nvPr>
            <p:ph type="body" idx="9"/>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62"/>
        <p:cNvGrpSpPr/>
        <p:nvPr/>
      </p:nvGrpSpPr>
      <p:grpSpPr>
        <a:xfrm>
          <a:off x="0" y="0"/>
          <a:ext cx="0" cy="0"/>
          <a:chOff x="0" y="0"/>
          <a:chExt cx="0" cy="0"/>
        </a:xfrm>
      </p:grpSpPr>
      <p:pic>
        <p:nvPicPr>
          <p:cNvPr id="163" name="Google Shape;163;p8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64" name="Google Shape;164;p8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65" name="Google Shape;165;p8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66" name="Google Shape;166;p82"/>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82"/>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68"/>
        <p:cNvGrpSpPr/>
        <p:nvPr/>
      </p:nvGrpSpPr>
      <p:grpSpPr>
        <a:xfrm>
          <a:off x="0" y="0"/>
          <a:ext cx="0" cy="0"/>
          <a:chOff x="0" y="0"/>
          <a:chExt cx="0" cy="0"/>
        </a:xfrm>
      </p:grpSpPr>
      <p:pic>
        <p:nvPicPr>
          <p:cNvPr id="169" name="Google Shape;169;p83"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0" name="Google Shape;170;p8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71" name="Google Shape;171;p83"/>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172" name="Google Shape;172;p83"/>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173" name="Google Shape;173;p8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p83"/>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8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8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77"/>
        <p:cNvGrpSpPr/>
        <p:nvPr/>
      </p:nvGrpSpPr>
      <p:grpSpPr>
        <a:xfrm>
          <a:off x="0" y="0"/>
          <a:ext cx="0" cy="0"/>
          <a:chOff x="0" y="0"/>
          <a:chExt cx="0" cy="0"/>
        </a:xfrm>
      </p:grpSpPr>
      <p:pic>
        <p:nvPicPr>
          <p:cNvPr id="178" name="Google Shape;178;p84"/>
          <p:cNvPicPr preferRelativeResize="0"/>
          <p:nvPr/>
        </p:nvPicPr>
        <p:blipFill rotWithShape="1">
          <a:blip r:embed="rId2">
            <a:alphaModFix/>
          </a:blip>
          <a:srcRect/>
          <a:stretch/>
        </p:blipFill>
        <p:spPr>
          <a:xfrm>
            <a:off x="3" y="0"/>
            <a:ext cx="16256000" cy="9144000"/>
          </a:xfrm>
          <a:prstGeom prst="rect">
            <a:avLst/>
          </a:prstGeom>
          <a:noFill/>
          <a:ln>
            <a:noFill/>
          </a:ln>
        </p:spPr>
      </p:pic>
      <p:pic>
        <p:nvPicPr>
          <p:cNvPr id="179" name="Google Shape;179;p8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0" name="Google Shape;180;p8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84"/>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2" name="Google Shape;182;p84"/>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67"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6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67"/>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3"/>
        <p:cNvGrpSpPr/>
        <p:nvPr/>
      </p:nvGrpSpPr>
      <p:grpSpPr>
        <a:xfrm>
          <a:off x="0" y="0"/>
          <a:ext cx="0" cy="0"/>
          <a:chOff x="0" y="0"/>
          <a:chExt cx="0" cy="0"/>
        </a:xfrm>
      </p:grpSpPr>
      <p:pic>
        <p:nvPicPr>
          <p:cNvPr id="184" name="Google Shape;184;p85"/>
          <p:cNvPicPr preferRelativeResize="0"/>
          <p:nvPr/>
        </p:nvPicPr>
        <p:blipFill rotWithShape="1">
          <a:blip r:embed="rId2">
            <a:alphaModFix/>
          </a:blip>
          <a:srcRect/>
          <a:stretch/>
        </p:blipFill>
        <p:spPr>
          <a:xfrm>
            <a:off x="3" y="4"/>
            <a:ext cx="16256000" cy="9143999"/>
          </a:xfrm>
          <a:prstGeom prst="rect">
            <a:avLst/>
          </a:prstGeom>
          <a:noFill/>
          <a:ln>
            <a:noFill/>
          </a:ln>
        </p:spPr>
      </p:pic>
      <p:pic>
        <p:nvPicPr>
          <p:cNvPr id="185" name="Google Shape;185;p8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6" name="Google Shape;186;p8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85"/>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8" name="Google Shape;188;p85"/>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9"/>
        <p:cNvGrpSpPr/>
        <p:nvPr/>
      </p:nvGrpSpPr>
      <p:grpSpPr>
        <a:xfrm>
          <a:off x="0" y="0"/>
          <a:ext cx="0" cy="0"/>
          <a:chOff x="0" y="0"/>
          <a:chExt cx="0" cy="0"/>
        </a:xfrm>
      </p:grpSpPr>
      <p:pic>
        <p:nvPicPr>
          <p:cNvPr id="190" name="Google Shape;190;p86"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1" name="Google Shape;191;p8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2" name="Google Shape;192;p86"/>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86"/>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86"/>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5"/>
        <p:cNvGrpSpPr/>
        <p:nvPr/>
      </p:nvGrpSpPr>
      <p:grpSpPr>
        <a:xfrm>
          <a:off x="0" y="0"/>
          <a:ext cx="0" cy="0"/>
          <a:chOff x="0" y="0"/>
          <a:chExt cx="0" cy="0"/>
        </a:xfrm>
      </p:grpSpPr>
      <p:pic>
        <p:nvPicPr>
          <p:cNvPr id="196" name="Google Shape;196;p87"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7" name="Google Shape;197;p8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8" name="Google Shape;198;p87"/>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87"/>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87"/>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07"/>
        <p:cNvGrpSpPr/>
        <p:nvPr/>
      </p:nvGrpSpPr>
      <p:grpSpPr>
        <a:xfrm>
          <a:off x="0" y="0"/>
          <a:ext cx="0" cy="0"/>
          <a:chOff x="0" y="0"/>
          <a:chExt cx="0" cy="0"/>
        </a:xfrm>
      </p:grpSpPr>
      <p:pic>
        <p:nvPicPr>
          <p:cNvPr id="208" name="Google Shape;208;g7424cb180b_0_401"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09" name="Google Shape;209;g7424cb180b_0_4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10" name="Google Shape;210;g7424cb180b_0_401"/>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211" name="Google Shape;211;g7424cb180b_0_401"/>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212" name="Google Shape;212;g7424cb180b_0_40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g7424cb180b_0_401"/>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g7424cb180b_0_40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g7424cb180b_0_40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16"/>
        <p:cNvGrpSpPr/>
        <p:nvPr/>
      </p:nvGrpSpPr>
      <p:grpSpPr>
        <a:xfrm>
          <a:off x="0" y="0"/>
          <a:ext cx="0" cy="0"/>
          <a:chOff x="0" y="0"/>
          <a:chExt cx="0" cy="0"/>
        </a:xfrm>
      </p:grpSpPr>
      <p:pic>
        <p:nvPicPr>
          <p:cNvPr id="217" name="Google Shape;217;g7424cb180b_0_41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8" name="Google Shape;218;g7424cb180b_0_41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9" name="Google Shape;219;g7424cb180b_0_410"/>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20"/>
        <p:cNvGrpSpPr/>
        <p:nvPr/>
      </p:nvGrpSpPr>
      <p:grpSpPr>
        <a:xfrm>
          <a:off x="0" y="0"/>
          <a:ext cx="0" cy="0"/>
          <a:chOff x="0" y="0"/>
          <a:chExt cx="0" cy="0"/>
        </a:xfrm>
      </p:grpSpPr>
      <p:pic>
        <p:nvPicPr>
          <p:cNvPr id="221" name="Google Shape;221;g7424cb180b_0_41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22" name="Google Shape;222;g7424cb180b_0_4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23" name="Google Shape;223;g7424cb180b_0_41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4" name="Google Shape;224;g7424cb180b_0_41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5" name="Google Shape;225;g7424cb180b_0_41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6" name="Google Shape;226;g7424cb180b_0_41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27" name="Google Shape;227;g7424cb180b_0_41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28" name="Google Shape;228;g7424cb180b_0_41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29" name="Google Shape;229;g7424cb180b_0_41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0" name="Google Shape;230;g7424cb180b_0_41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1" name="Google Shape;231;g7424cb180b_0_41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2" name="Google Shape;232;g7424cb180b_0_41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3" name="Google Shape;233;g7424cb180b_0_414"/>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34"/>
        <p:cNvGrpSpPr/>
        <p:nvPr/>
      </p:nvGrpSpPr>
      <p:grpSpPr>
        <a:xfrm>
          <a:off x="0" y="0"/>
          <a:ext cx="0" cy="0"/>
          <a:chOff x="0" y="0"/>
          <a:chExt cx="0" cy="0"/>
        </a:xfrm>
      </p:grpSpPr>
      <p:pic>
        <p:nvPicPr>
          <p:cNvPr id="235" name="Google Shape;235;g7424cb180b_0_42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6" name="Google Shape;236;g7424cb180b_0_42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37" name="Google Shape;237;g7424cb180b_0_42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8" name="Google Shape;238;g7424cb180b_0_42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9" name="Google Shape;239;g7424cb180b_0_42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0" name="Google Shape;240;g7424cb180b_0_42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1" name="Google Shape;241;g7424cb180b_0_428"/>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42" name="Google Shape;242;g7424cb180b_0_428"/>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43" name="Google Shape;243;g7424cb180b_0_42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4" name="Google Shape;244;g7424cb180b_0_42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g7424cb180b_0_42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g7424cb180b_0_42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g7424cb180b_0_42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g7424cb180b_0_428"/>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g7424cb180b_0_428"/>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g7424cb180b_0_428"/>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g7424cb180b_0_428"/>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2"/>
        <p:cNvGrpSpPr/>
        <p:nvPr/>
      </p:nvGrpSpPr>
      <p:grpSpPr>
        <a:xfrm>
          <a:off x="0" y="0"/>
          <a:ext cx="0" cy="0"/>
          <a:chOff x="0" y="0"/>
          <a:chExt cx="0" cy="0"/>
        </a:xfrm>
      </p:grpSpPr>
      <p:pic>
        <p:nvPicPr>
          <p:cNvPr id="253" name="Google Shape;253;g7424cb180b_0_368"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4" name="Google Shape;254;g7424cb180b_0_36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5" name="Google Shape;255;g7424cb180b_0_36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56"/>
        <p:cNvGrpSpPr/>
        <p:nvPr/>
      </p:nvGrpSpPr>
      <p:grpSpPr>
        <a:xfrm>
          <a:off x="0" y="0"/>
          <a:ext cx="0" cy="0"/>
          <a:chOff x="0" y="0"/>
          <a:chExt cx="0" cy="0"/>
        </a:xfrm>
      </p:grpSpPr>
      <p:pic>
        <p:nvPicPr>
          <p:cNvPr id="257" name="Google Shape;257;g7424cb180b_0_372"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8" name="Google Shape;258;g7424cb180b_0_37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9" name="Google Shape;259;g7424cb180b_0_372"/>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0"/>
        <p:cNvGrpSpPr/>
        <p:nvPr/>
      </p:nvGrpSpPr>
      <p:grpSpPr>
        <a:xfrm>
          <a:off x="0" y="0"/>
          <a:ext cx="0" cy="0"/>
          <a:chOff x="0" y="0"/>
          <a:chExt cx="0" cy="0"/>
        </a:xfrm>
      </p:grpSpPr>
      <p:pic>
        <p:nvPicPr>
          <p:cNvPr id="261" name="Google Shape;261;g7424cb180b_0_376"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62" name="Google Shape;262;g7424cb180b_0_3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63" name="Google Shape;263;g7424cb180b_0_376"/>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64" name="Google Shape;264;g7424cb180b_0_376"/>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g7424cb180b_0_376"/>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6" name="Google Shape;266;g7424cb180b_0_376"/>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7" name="Google Shape;267;g7424cb180b_0_376"/>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68" name="Google Shape;268;g7424cb180b_0_376"/>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68"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6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6" name="Google Shape;26;p68"/>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7" name="Google Shape;27;p68"/>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68"/>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68"/>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8"/>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68"/>
          <p:cNvPicPr preferRelativeResize="0"/>
          <p:nvPr/>
        </p:nvPicPr>
        <p:blipFill rotWithShape="1">
          <a:blip r:embed="rId4">
            <a:alphaModFix/>
          </a:blip>
          <a:srcRect/>
          <a:stretch/>
        </p:blipFill>
        <p:spPr>
          <a:xfrm>
            <a:off x="2870203"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69"/>
        <p:cNvGrpSpPr/>
        <p:nvPr/>
      </p:nvGrpSpPr>
      <p:grpSpPr>
        <a:xfrm>
          <a:off x="0" y="0"/>
          <a:ext cx="0" cy="0"/>
          <a:chOff x="0" y="0"/>
          <a:chExt cx="0" cy="0"/>
        </a:xfrm>
      </p:grpSpPr>
      <p:pic>
        <p:nvPicPr>
          <p:cNvPr id="270" name="Google Shape;270;g7424cb180b_0_44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1" name="Google Shape;271;g7424cb180b_0_446"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272" name="Google Shape;272;g7424cb180b_0_44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3" name="Google Shape;273;g7424cb180b_0_446"/>
          <p:cNvSpPr txBox="1">
            <a:spLocks noGrp="1"/>
          </p:cNvSpPr>
          <p:nvPr>
            <p:ph type="body" idx="1"/>
          </p:nvPr>
        </p:nvSpPr>
        <p:spPr>
          <a:xfrm>
            <a:off x="1453245" y="2244769"/>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4" name="Google Shape;274;g7424cb180b_0_446"/>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75"/>
        <p:cNvGrpSpPr/>
        <p:nvPr/>
      </p:nvGrpSpPr>
      <p:grpSpPr>
        <a:xfrm>
          <a:off x="0" y="0"/>
          <a:ext cx="0" cy="0"/>
          <a:chOff x="0" y="0"/>
          <a:chExt cx="0" cy="0"/>
        </a:xfrm>
      </p:grpSpPr>
      <p:pic>
        <p:nvPicPr>
          <p:cNvPr id="276" name="Google Shape;276;g7424cb180b_0_45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7" name="Google Shape;277;g7424cb180b_0_452"/>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278" name="Google Shape;278;g7424cb180b_0_45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9" name="Google Shape;279;g7424cb180b_0_452"/>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0" name="Google Shape;280;g7424cb180b_0_452"/>
          <p:cNvSpPr/>
          <p:nvPr/>
        </p:nvSpPr>
        <p:spPr>
          <a:xfrm rot="-3026765">
            <a:off x="-270665" y="840456"/>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81"/>
        <p:cNvGrpSpPr/>
        <p:nvPr/>
      </p:nvGrpSpPr>
      <p:grpSpPr>
        <a:xfrm>
          <a:off x="0" y="0"/>
          <a:ext cx="0" cy="0"/>
          <a:chOff x="0" y="0"/>
          <a:chExt cx="0" cy="0"/>
        </a:xfrm>
      </p:grpSpPr>
      <p:pic>
        <p:nvPicPr>
          <p:cNvPr id="282" name="Google Shape;282;g7424cb180b_0_45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3" name="Google Shape;283;g7424cb180b_0_4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4" name="Google Shape;284;g7424cb180b_0_458"/>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5" name="Google Shape;285;g7424cb180b_0_458"/>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286" name="Google Shape;286;g7424cb180b_0_458"/>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87"/>
        <p:cNvGrpSpPr/>
        <p:nvPr/>
      </p:nvGrpSpPr>
      <p:grpSpPr>
        <a:xfrm>
          <a:off x="0" y="0"/>
          <a:ext cx="0" cy="0"/>
          <a:chOff x="0" y="0"/>
          <a:chExt cx="0" cy="0"/>
        </a:xfrm>
      </p:grpSpPr>
      <p:pic>
        <p:nvPicPr>
          <p:cNvPr id="288" name="Google Shape;288;g7424cb180b_0_4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9" name="Google Shape;289;g7424cb180b_0_4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90" name="Google Shape;290;g7424cb180b_0_46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1" name="Google Shape;291;g7424cb180b_0_4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2" name="Google Shape;292;g7424cb180b_0_4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3" name="Google Shape;293;g7424cb180b_0_46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4" name="Google Shape;294;g7424cb180b_0_46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5" name="Google Shape;295;g7424cb180b_0_46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6" name="Google Shape;296;g7424cb180b_0_46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97"/>
        <p:cNvGrpSpPr/>
        <p:nvPr/>
      </p:nvGrpSpPr>
      <p:grpSpPr>
        <a:xfrm>
          <a:off x="0" y="0"/>
          <a:ext cx="0" cy="0"/>
          <a:chOff x="0" y="0"/>
          <a:chExt cx="0" cy="0"/>
        </a:xfrm>
      </p:grpSpPr>
      <p:pic>
        <p:nvPicPr>
          <p:cNvPr id="298" name="Google Shape;298;g7424cb180b_0_47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9" name="Google Shape;299;g7424cb180b_0_47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00" name="Google Shape;300;g7424cb180b_0_47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1" name="Google Shape;301;g7424cb180b_0_47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2" name="Google Shape;302;g7424cb180b_0_47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3" name="Google Shape;303;g7424cb180b_0_47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4" name="Google Shape;304;g7424cb180b_0_47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05" name="Google Shape;305;g7424cb180b_0_47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06" name="Google Shape;306;g7424cb180b_0_47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7" name="Google Shape;307;g7424cb180b_0_47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g7424cb180b_0_47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g7424cb180b_0_47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0" name="Google Shape;310;g7424cb180b_0_47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11"/>
        <p:cNvGrpSpPr/>
        <p:nvPr/>
      </p:nvGrpSpPr>
      <p:grpSpPr>
        <a:xfrm>
          <a:off x="0" y="0"/>
          <a:ext cx="0" cy="0"/>
          <a:chOff x="0" y="0"/>
          <a:chExt cx="0" cy="0"/>
        </a:xfrm>
      </p:grpSpPr>
      <p:pic>
        <p:nvPicPr>
          <p:cNvPr id="312" name="Google Shape;312;g7424cb180b_0_4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13" name="Google Shape;313;g7424cb180b_0_48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14" name="Google Shape;314;g7424cb180b_0_48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5" name="Google Shape;315;g7424cb180b_0_48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6" name="Google Shape;316;g7424cb180b_0_48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7" name="Google Shape;317;g7424cb180b_0_48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8" name="Google Shape;318;g7424cb180b_0_48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9" name="Google Shape;319;g7424cb180b_0_48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20" name="Google Shape;320;g7424cb180b_0_48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21" name="Google Shape;321;g7424cb180b_0_48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2" name="Google Shape;322;g7424cb180b_0_48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3" name="Google Shape;323;g7424cb180b_0_48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4" name="Google Shape;324;g7424cb180b_0_48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5" name="Google Shape;325;g7424cb180b_0_488"/>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26" name="Google Shape;326;g7424cb180b_0_488"/>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27"/>
        <p:cNvGrpSpPr/>
        <p:nvPr/>
      </p:nvGrpSpPr>
      <p:grpSpPr>
        <a:xfrm>
          <a:off x="0" y="0"/>
          <a:ext cx="0" cy="0"/>
          <a:chOff x="0" y="0"/>
          <a:chExt cx="0" cy="0"/>
        </a:xfrm>
      </p:grpSpPr>
      <p:pic>
        <p:nvPicPr>
          <p:cNvPr id="328" name="Google Shape;328;g7424cb180b_0_50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29" name="Google Shape;329;g7424cb180b_0_50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30" name="Google Shape;330;g7424cb180b_0_50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1" name="Google Shape;331;g7424cb180b_0_50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2" name="Google Shape;332;g7424cb180b_0_50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3" name="Google Shape;333;g7424cb180b_0_50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4" name="Google Shape;334;g7424cb180b_0_50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5" name="Google Shape;335;g7424cb180b_0_50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36" name="Google Shape;336;g7424cb180b_0_504"/>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7" name="Google Shape;337;g7424cb180b_0_50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8" name="Google Shape;338;g7424cb180b_0_50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9" name="Google Shape;339;g7424cb180b_0_50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0" name="Google Shape;340;g7424cb180b_0_50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1" name="Google Shape;341;g7424cb180b_0_50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2" name="Google Shape;342;g7424cb180b_0_50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3" name="Google Shape;343;g7424cb180b_0_50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4" name="Google Shape;344;g7424cb180b_0_50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5" name="Google Shape;345;g7424cb180b_0_50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6" name="Google Shape;346;g7424cb180b_0_504"/>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47"/>
        <p:cNvGrpSpPr/>
        <p:nvPr/>
      </p:nvGrpSpPr>
      <p:grpSpPr>
        <a:xfrm>
          <a:off x="0" y="0"/>
          <a:ext cx="0" cy="0"/>
          <a:chOff x="0" y="0"/>
          <a:chExt cx="0" cy="0"/>
        </a:xfrm>
      </p:grpSpPr>
      <p:pic>
        <p:nvPicPr>
          <p:cNvPr id="348" name="Google Shape;348;g7424cb180b_0_524"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49" name="Google Shape;349;g7424cb180b_0_5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50" name="Google Shape;350;g7424cb180b_0_52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51" name="Google Shape;351;g7424cb180b_0_524"/>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2" name="Google Shape;352;g7424cb180b_0_52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53"/>
        <p:cNvGrpSpPr/>
        <p:nvPr/>
      </p:nvGrpSpPr>
      <p:grpSpPr>
        <a:xfrm>
          <a:off x="0" y="0"/>
          <a:ext cx="0" cy="0"/>
          <a:chOff x="0" y="0"/>
          <a:chExt cx="0" cy="0"/>
        </a:xfrm>
      </p:grpSpPr>
      <p:pic>
        <p:nvPicPr>
          <p:cNvPr id="354" name="Google Shape;354;g7424cb180b_0_530"/>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355" name="Google Shape;355;g7424cb180b_0_53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56" name="Google Shape;356;g7424cb180b_0_53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g7424cb180b_0_53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358" name="Google Shape;358;g7424cb180b_0_53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59"/>
        <p:cNvGrpSpPr/>
        <p:nvPr/>
      </p:nvGrpSpPr>
      <p:grpSpPr>
        <a:xfrm>
          <a:off x="0" y="0"/>
          <a:ext cx="0" cy="0"/>
          <a:chOff x="0" y="0"/>
          <a:chExt cx="0" cy="0"/>
        </a:xfrm>
      </p:grpSpPr>
      <p:pic>
        <p:nvPicPr>
          <p:cNvPr id="360" name="Google Shape;360;g7424cb180b_0_536"/>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361" name="Google Shape;361;g7424cb180b_0_53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62" name="Google Shape;362;g7424cb180b_0_53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3" name="Google Shape;363;g7424cb180b_0_536"/>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364" name="Google Shape;364;g7424cb180b_0_536"/>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69"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4" name="Google Shape;34;p6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5" name="Google Shape;35;p69"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6" name="Google Shape;36;p6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65"/>
        <p:cNvGrpSpPr/>
        <p:nvPr/>
      </p:nvGrpSpPr>
      <p:grpSpPr>
        <a:xfrm>
          <a:off x="0" y="0"/>
          <a:ext cx="0" cy="0"/>
          <a:chOff x="0" y="0"/>
          <a:chExt cx="0" cy="0"/>
        </a:xfrm>
      </p:grpSpPr>
      <p:pic>
        <p:nvPicPr>
          <p:cNvPr id="366" name="Google Shape;366;g7424cb180b_0_54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67" name="Google Shape;367;g7424cb180b_0_5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68" name="Google Shape;368;g7424cb180b_0_54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g7424cb180b_0_54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0" name="Google Shape;370;g7424cb180b_0_54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71"/>
        <p:cNvGrpSpPr/>
        <p:nvPr/>
      </p:nvGrpSpPr>
      <p:grpSpPr>
        <a:xfrm>
          <a:off x="0" y="0"/>
          <a:ext cx="0" cy="0"/>
          <a:chOff x="0" y="0"/>
          <a:chExt cx="0" cy="0"/>
        </a:xfrm>
      </p:grpSpPr>
      <p:pic>
        <p:nvPicPr>
          <p:cNvPr id="372" name="Google Shape;372;g7424cb180b_0_54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3" name="Google Shape;373;g7424cb180b_0_54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74" name="Google Shape;374;g7424cb180b_0_54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g7424cb180b_0_548"/>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g7424cb180b_0_548"/>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70"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9" name="Google Shape;39;p7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0" name="Google Shape;40;p70"/>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0"/>
          <p:cNvSpPr txBox="1">
            <a:spLocks noGrp="1"/>
          </p:cNvSpPr>
          <p:nvPr>
            <p:ph type="body" idx="1"/>
          </p:nvPr>
        </p:nvSpPr>
        <p:spPr>
          <a:xfrm>
            <a:off x="1902094" y="1808293"/>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71"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4" name="Google Shape;44;p7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45" name="Google Shape;45;p71"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46" name="Google Shape;46;p71"/>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1"/>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8"/>
        <p:cNvGrpSpPr/>
        <p:nvPr/>
      </p:nvGrpSpPr>
      <p:grpSpPr>
        <a:xfrm>
          <a:off x="0" y="0"/>
          <a:ext cx="0" cy="0"/>
          <a:chOff x="0" y="0"/>
          <a:chExt cx="0" cy="0"/>
        </a:xfrm>
      </p:grpSpPr>
      <p:pic>
        <p:nvPicPr>
          <p:cNvPr id="49" name="Google Shape;49;p7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0" name="Google Shape;50;p72" descr="A picture containing object&#10;&#10;Description automatically generated"/>
          <p:cNvPicPr preferRelativeResize="0"/>
          <p:nvPr/>
        </p:nvPicPr>
        <p:blipFill rotWithShape="1">
          <a:blip r:embed="rId3">
            <a:alphaModFix/>
          </a:blip>
          <a:srcRect/>
          <a:stretch/>
        </p:blipFill>
        <p:spPr>
          <a:xfrm>
            <a:off x="3" y="228489"/>
            <a:ext cx="16255999" cy="8687027"/>
          </a:xfrm>
          <a:prstGeom prst="rect">
            <a:avLst/>
          </a:prstGeom>
          <a:noFill/>
          <a:ln>
            <a:noFill/>
          </a:ln>
        </p:spPr>
      </p:pic>
      <p:pic>
        <p:nvPicPr>
          <p:cNvPr id="51" name="Google Shape;51;p7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2" name="Google Shape;52;p72"/>
          <p:cNvSpPr txBox="1">
            <a:spLocks noGrp="1"/>
          </p:cNvSpPr>
          <p:nvPr>
            <p:ph type="body" idx="1"/>
          </p:nvPr>
        </p:nvSpPr>
        <p:spPr>
          <a:xfrm>
            <a:off x="1453245" y="2244769"/>
            <a:ext cx="13209814"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72"/>
          <p:cNvSpPr/>
          <p:nvPr/>
        </p:nvSpPr>
        <p:spPr>
          <a:xfrm>
            <a:off x="5718040" y="569357"/>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4"/>
        <p:cNvGrpSpPr/>
        <p:nvPr/>
      </p:nvGrpSpPr>
      <p:grpSpPr>
        <a:xfrm>
          <a:off x="0" y="0"/>
          <a:ext cx="0" cy="0"/>
          <a:chOff x="0" y="0"/>
          <a:chExt cx="0" cy="0"/>
        </a:xfrm>
      </p:grpSpPr>
      <p:pic>
        <p:nvPicPr>
          <p:cNvPr id="55" name="Google Shape;55;p7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6" name="Google Shape;56;p73"/>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57" name="Google Shape;57;p7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8" name="Google Shape;58;p73"/>
          <p:cNvSpPr txBox="1">
            <a:spLocks noGrp="1"/>
          </p:cNvSpPr>
          <p:nvPr>
            <p:ph type="body" idx="1"/>
          </p:nvPr>
        </p:nvSpPr>
        <p:spPr>
          <a:xfrm>
            <a:off x="1632863" y="1987909"/>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73"/>
          <p:cNvSpPr/>
          <p:nvPr/>
        </p:nvSpPr>
        <p:spPr>
          <a:xfrm rot="-3026872">
            <a:off x="-270648" y="840392"/>
            <a:ext cx="2404969" cy="447948"/>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0"/>
        <p:cNvGrpSpPr/>
        <p:nvPr/>
      </p:nvGrpSpPr>
      <p:grpSpPr>
        <a:xfrm>
          <a:off x="0" y="0"/>
          <a:ext cx="0" cy="0"/>
          <a:chOff x="0" y="0"/>
          <a:chExt cx="0" cy="0"/>
        </a:xfrm>
      </p:grpSpPr>
      <p:pic>
        <p:nvPicPr>
          <p:cNvPr id="61" name="Google Shape;61;p7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2" name="Google Shape;62;p7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3" name="Google Shape;63;p74"/>
          <p:cNvSpPr txBox="1">
            <a:spLocks noGrp="1"/>
          </p:cNvSpPr>
          <p:nvPr>
            <p:ph type="body" idx="1"/>
          </p:nvPr>
        </p:nvSpPr>
        <p:spPr>
          <a:xfrm>
            <a:off x="1453247" y="1808293"/>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74"/>
          <p:cNvSpPr/>
          <p:nvPr/>
        </p:nvSpPr>
        <p:spPr>
          <a:xfrm>
            <a:off x="2089152" y="569357"/>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65" name="Google Shape;65;p74"/>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1117601" y="487367"/>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1117601"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1117601" y="8475667"/>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3" name="Google Shape;13;p65"/>
          <p:cNvSpPr txBox="1">
            <a:spLocks noGrp="1"/>
          </p:cNvSpPr>
          <p:nvPr>
            <p:ph type="ftr" idx="11"/>
          </p:nvPr>
        </p:nvSpPr>
        <p:spPr>
          <a:xfrm>
            <a:off x="5384802" y="8475667"/>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4" name="Google Shape;14;p65"/>
          <p:cNvSpPr txBox="1">
            <a:spLocks noGrp="1"/>
          </p:cNvSpPr>
          <p:nvPr>
            <p:ph type="sldNum" idx="12"/>
          </p:nvPr>
        </p:nvSpPr>
        <p:spPr>
          <a:xfrm>
            <a:off x="11480801" y="8475667"/>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7424cb180b_0_362"/>
          <p:cNvSpPr txBox="1">
            <a:spLocks noGrp="1"/>
          </p:cNvSpPr>
          <p:nvPr>
            <p:ph type="title"/>
          </p:nvPr>
        </p:nvSpPr>
        <p:spPr>
          <a:xfrm>
            <a:off x="1117601" y="487367"/>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7424cb180b_0_362"/>
          <p:cNvSpPr txBox="1">
            <a:spLocks noGrp="1"/>
          </p:cNvSpPr>
          <p:nvPr>
            <p:ph type="body" idx="1"/>
          </p:nvPr>
        </p:nvSpPr>
        <p:spPr>
          <a:xfrm>
            <a:off x="1117601" y="2433639"/>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7424cb180b_0_362"/>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5" name="Google Shape;205;g7424cb180b_0_362"/>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6" name="Google Shape;206;g7424cb180b_0_362"/>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0" lvl="0" indent="0" algn="l" rtl="0">
              <a:lnSpc>
                <a:spcPct val="90000"/>
              </a:lnSpc>
              <a:spcBef>
                <a:spcPts val="1000"/>
              </a:spcBef>
              <a:spcAft>
                <a:spcPts val="0"/>
              </a:spcAft>
              <a:buSzPts val="2800"/>
              <a:buNone/>
            </a:pPr>
            <a:endParaRPr/>
          </a:p>
        </p:txBody>
      </p:sp>
      <p:sp>
        <p:nvSpPr>
          <p:cNvPr id="383" name="Google Shape;383;p1"/>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Control Groups</a:t>
            </a:r>
            <a:endParaRPr/>
          </a:p>
        </p:txBody>
      </p:sp>
      <p:pic>
        <p:nvPicPr>
          <p:cNvPr id="498" name="Google Shape;498;p10"/>
          <p:cNvPicPr preferRelativeResize="0"/>
          <p:nvPr/>
        </p:nvPicPr>
        <p:blipFill rotWithShape="1">
          <a:blip r:embed="rId3">
            <a:alphaModFix/>
          </a:blip>
          <a:srcRect/>
          <a:stretch/>
        </p:blipFill>
        <p:spPr>
          <a:xfrm>
            <a:off x="6055428" y="631430"/>
            <a:ext cx="4145150" cy="402336"/>
          </a:xfrm>
          <a:prstGeom prst="rect">
            <a:avLst/>
          </a:prstGeom>
          <a:noFill/>
          <a:ln>
            <a:noFill/>
          </a:ln>
        </p:spPr>
      </p:pic>
      <p:sp>
        <p:nvSpPr>
          <p:cNvPr id="499" name="Google Shape;499;p10"/>
          <p:cNvSpPr/>
          <p:nvPr/>
        </p:nvSpPr>
        <p:spPr>
          <a:xfrm>
            <a:off x="1504077" y="2474819"/>
            <a:ext cx="13311906" cy="4126732"/>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features of control groups (contd.):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Provide many useful metrics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Ensure that each container gets its fair share of memory, CPU, and disk I/O</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Ensure that a single container cannot bring the system down by exhausting one of the resources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6c42001485_0_51"/>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Daemon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Daemon Attack Surface</a:t>
            </a:r>
            <a:endParaRPr/>
          </a:p>
        </p:txBody>
      </p:sp>
      <p:pic>
        <p:nvPicPr>
          <p:cNvPr id="510" name="Google Shape;510;p23"/>
          <p:cNvPicPr preferRelativeResize="0"/>
          <p:nvPr/>
        </p:nvPicPr>
        <p:blipFill rotWithShape="1">
          <a:blip r:embed="rId3">
            <a:alphaModFix/>
          </a:blip>
          <a:srcRect/>
          <a:stretch/>
        </p:blipFill>
        <p:spPr>
          <a:xfrm>
            <a:off x="4089140" y="593330"/>
            <a:ext cx="8077727" cy="402336"/>
          </a:xfrm>
          <a:prstGeom prst="rect">
            <a:avLst/>
          </a:prstGeom>
          <a:noFill/>
          <a:ln>
            <a:noFill/>
          </a:ln>
        </p:spPr>
      </p:pic>
      <p:sp>
        <p:nvSpPr>
          <p:cNvPr id="511" name="Google Shape;511;p23"/>
          <p:cNvSpPr/>
          <p:nvPr/>
        </p:nvSpPr>
        <p:spPr>
          <a:xfrm>
            <a:off x="1491672" y="3994647"/>
            <a:ext cx="13311901" cy="35457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Running containers (and applications) with Docker implies running the Docker daemon. </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This daemon requires root privileges unless you opt-in to rootless mode (experimental).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The user should be aware of some important details: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17563" marR="0" lvl="0" indent="-360363" algn="l" rtl="0">
              <a:lnSpc>
                <a:spcPct val="10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Only trusted users should be allowed to control your Docker daemon</a:t>
            </a:r>
            <a:endParaRPr sz="1400" b="0" i="0" u="none" strike="noStrike" cap="none">
              <a:solidFill>
                <a:srgbClr val="000000"/>
              </a:solidFill>
              <a:latin typeface="Arial"/>
              <a:ea typeface="Arial"/>
              <a:cs typeface="Arial"/>
              <a:sym typeface="Arial"/>
            </a:endParaRPr>
          </a:p>
          <a:p>
            <a:pPr marL="817563" marR="0" lvl="0" indent="-220661" algn="l" rtl="0">
              <a:lnSpc>
                <a:spcPct val="100000"/>
              </a:lnSpc>
              <a:spcBef>
                <a:spcPts val="0"/>
              </a:spcBef>
              <a:spcAft>
                <a:spcPts val="0"/>
              </a:spcAft>
              <a:buClr>
                <a:srgbClr val="000000"/>
              </a:buClr>
              <a:buSzPts val="2200"/>
              <a:buFont typeface="Courier New"/>
              <a:buNone/>
            </a:pPr>
            <a:endParaRPr sz="2200" b="0" i="0" u="none" strike="noStrike" cap="none">
              <a:solidFill>
                <a:srgbClr val="3F3F3F"/>
              </a:solidFill>
              <a:latin typeface="Open Sans"/>
              <a:ea typeface="Open Sans"/>
              <a:cs typeface="Open Sans"/>
              <a:sym typeface="Open Sans"/>
            </a:endParaRPr>
          </a:p>
          <a:p>
            <a:pPr marL="817563" marR="0" lvl="0" indent="-360363" algn="l" rtl="0">
              <a:lnSpc>
                <a:spcPct val="10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The daemon is potentially vulnerable to inputs, such as image loading from either disk with docker load or from the network with docker pull </a:t>
            </a:r>
            <a:endParaRPr sz="1400" b="0" i="0" u="none" strike="noStrike" cap="none">
              <a:solidFill>
                <a:srgbClr val="000000"/>
              </a:solidFill>
              <a:latin typeface="Arial"/>
              <a:ea typeface="Arial"/>
              <a:cs typeface="Arial"/>
              <a:sym typeface="Arial"/>
            </a:endParaRPr>
          </a:p>
        </p:txBody>
      </p:sp>
      <p:sp>
        <p:nvSpPr>
          <p:cNvPr id="512" name="Google Shape;512;p23"/>
          <p:cNvSpPr/>
          <p:nvPr/>
        </p:nvSpPr>
        <p:spPr>
          <a:xfrm>
            <a:off x="1472047" y="1523627"/>
            <a:ext cx="13311901" cy="882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20320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helps the Docker to allow the user to share a directory between the Docker host and a guest container; and it also allows the user to do so without limiting the access rights of the container.</a:t>
            </a:r>
            <a:endParaRPr sz="2200" b="0" i="0" u="none" strike="noStrike" cap="none">
              <a:solidFill>
                <a:srgbClr val="3F3F3F"/>
              </a:solidFill>
              <a:latin typeface="Open Sans"/>
              <a:ea typeface="Open Sans"/>
              <a:cs typeface="Open Sans"/>
              <a:sym typeface="Open Sans"/>
            </a:endParaRPr>
          </a:p>
        </p:txBody>
      </p:sp>
      <p:sp>
        <p:nvSpPr>
          <p:cNvPr id="513" name="Google Shape;513;p23"/>
          <p:cNvSpPr/>
          <p:nvPr/>
        </p:nvSpPr>
        <p:spPr>
          <a:xfrm>
            <a:off x="1552425" y="3124725"/>
            <a:ext cx="5664600" cy="5277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Additional features of Docker Daemon:</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7"/>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Linux Kernel Capabilities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Linux Kernel Capabilities</a:t>
            </a:r>
            <a:endParaRPr/>
          </a:p>
        </p:txBody>
      </p:sp>
      <p:pic>
        <p:nvPicPr>
          <p:cNvPr id="524" name="Google Shape;524;p18"/>
          <p:cNvPicPr preferRelativeResize="0"/>
          <p:nvPr/>
        </p:nvPicPr>
        <p:blipFill rotWithShape="1">
          <a:blip r:embed="rId3">
            <a:alphaModFix/>
          </a:blip>
          <a:srcRect/>
          <a:stretch/>
        </p:blipFill>
        <p:spPr>
          <a:xfrm>
            <a:off x="4828200" y="688580"/>
            <a:ext cx="6675807" cy="402336"/>
          </a:xfrm>
          <a:prstGeom prst="rect">
            <a:avLst/>
          </a:prstGeom>
          <a:noFill/>
          <a:ln>
            <a:noFill/>
          </a:ln>
        </p:spPr>
      </p:pic>
      <p:sp>
        <p:nvSpPr>
          <p:cNvPr id="525" name="Google Shape;525;p18"/>
          <p:cNvSpPr/>
          <p:nvPr/>
        </p:nvSpPr>
        <p:spPr>
          <a:xfrm>
            <a:off x="1491672" y="3994647"/>
            <a:ext cx="13311901" cy="35457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deny all </a:t>
            </a:r>
            <a:r>
              <a:rPr lang="en-US" sz="2200" b="1" i="0" u="none" strike="noStrike" cap="none">
                <a:solidFill>
                  <a:srgbClr val="3F3F3F"/>
                </a:solidFill>
                <a:latin typeface="Open Sans"/>
                <a:ea typeface="Open Sans"/>
                <a:cs typeface="Open Sans"/>
                <a:sym typeface="Open Sans"/>
              </a:rPr>
              <a:t>mount</a:t>
            </a:r>
            <a:r>
              <a:rPr lang="en-US" sz="2200" b="0" i="0" u="none" strike="noStrike" cap="none">
                <a:solidFill>
                  <a:srgbClr val="3F3F3F"/>
                </a:solidFill>
                <a:latin typeface="Open Sans"/>
                <a:ea typeface="Open Sans"/>
                <a:cs typeface="Open Sans"/>
                <a:sym typeface="Open Sans"/>
              </a:rPr>
              <a:t> operations</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deny access to raw sockets</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deny access to some filesystem operations, like creating new device nodes, changing the owner of files, or altering attributes</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deny module loading</a:t>
            </a:r>
            <a:endParaRPr/>
          </a:p>
        </p:txBody>
      </p:sp>
      <p:sp>
        <p:nvSpPr>
          <p:cNvPr id="526" name="Google Shape;526;p18"/>
          <p:cNvSpPr/>
          <p:nvPr/>
        </p:nvSpPr>
        <p:spPr>
          <a:xfrm>
            <a:off x="1483195" y="3124725"/>
            <a:ext cx="4301033" cy="5277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 instance it is possible to:</a:t>
            </a:r>
            <a:endParaRPr sz="2200" b="0" i="0" u="none" strike="noStrike" cap="none">
              <a:solidFill>
                <a:schemeClr val="lt1"/>
              </a:solidFill>
              <a:latin typeface="Open Sans"/>
              <a:ea typeface="Open Sans"/>
              <a:cs typeface="Open Sans"/>
              <a:sym typeface="Open Sans"/>
            </a:endParaRPr>
          </a:p>
        </p:txBody>
      </p:sp>
      <p:sp>
        <p:nvSpPr>
          <p:cNvPr id="527" name="Google Shape;527;p18"/>
          <p:cNvSpPr/>
          <p:nvPr/>
        </p:nvSpPr>
        <p:spPr>
          <a:xfrm>
            <a:off x="1472047" y="1523627"/>
            <a:ext cx="13311906" cy="93382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Docker runs the containers with certain restricted capabilities by default. This means the root capabilities are not provided to all processes operating inside a container.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6c42001485_0_55"/>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Content Trust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Content Trust</a:t>
            </a:r>
            <a:endParaRPr/>
          </a:p>
        </p:txBody>
      </p:sp>
      <p:pic>
        <p:nvPicPr>
          <p:cNvPr id="539" name="Google Shape;539;p32"/>
          <p:cNvPicPr preferRelativeResize="0"/>
          <p:nvPr/>
        </p:nvPicPr>
        <p:blipFill rotWithShape="1">
          <a:blip r:embed="rId3">
            <a:alphaModFix/>
          </a:blip>
          <a:srcRect/>
          <a:stretch/>
        </p:blipFill>
        <p:spPr>
          <a:xfrm>
            <a:off x="5174118" y="547277"/>
            <a:ext cx="5949335" cy="481699"/>
          </a:xfrm>
          <a:prstGeom prst="rect">
            <a:avLst/>
          </a:prstGeom>
          <a:noFill/>
          <a:ln>
            <a:noFill/>
          </a:ln>
        </p:spPr>
      </p:pic>
      <p:sp>
        <p:nvSpPr>
          <p:cNvPr id="540" name="Google Shape;540;p32"/>
          <p:cNvSpPr/>
          <p:nvPr/>
        </p:nvSpPr>
        <p:spPr>
          <a:xfrm>
            <a:off x="2010732" y="1696907"/>
            <a:ext cx="12276092" cy="861769"/>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Docker Content Trust </a:t>
            </a:r>
            <a:r>
              <a:rPr lang="en-US" sz="2200" b="0" i="0" u="none" strike="noStrike" cap="none">
                <a:solidFill>
                  <a:srgbClr val="3F3F3F"/>
                </a:solidFill>
                <a:latin typeface="Open Sans"/>
                <a:ea typeface="Open Sans"/>
                <a:cs typeface="Open Sans"/>
                <a:sym typeface="Open Sans"/>
              </a:rPr>
              <a:t>(DCT) provides the ability to use digital signatures for data from remote Docker registries that are sent and received. </a:t>
            </a:r>
            <a:endParaRPr sz="1400" b="0" i="0" u="none" strike="noStrike" cap="none">
              <a:solidFill>
                <a:srgbClr val="000000"/>
              </a:solidFill>
              <a:latin typeface="Arial"/>
              <a:ea typeface="Arial"/>
              <a:cs typeface="Arial"/>
              <a:sym typeface="Arial"/>
            </a:endParaRPr>
          </a:p>
        </p:txBody>
      </p:sp>
      <p:sp>
        <p:nvSpPr>
          <p:cNvPr id="541" name="Google Shape;541;p32"/>
          <p:cNvSpPr/>
          <p:nvPr/>
        </p:nvSpPr>
        <p:spPr>
          <a:xfrm>
            <a:off x="1459213" y="3524573"/>
            <a:ext cx="3336982" cy="535116"/>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Image Tags and DCT:</a:t>
            </a:r>
            <a:endParaRPr sz="2200" b="0" i="0" u="none" strike="noStrike" cap="none">
              <a:solidFill>
                <a:schemeClr val="lt1"/>
              </a:solidFill>
              <a:latin typeface="Open Sans"/>
              <a:ea typeface="Open Sans"/>
              <a:cs typeface="Open Sans"/>
              <a:sym typeface="Open Sans"/>
            </a:endParaRPr>
          </a:p>
        </p:txBody>
      </p:sp>
      <p:sp>
        <p:nvSpPr>
          <p:cNvPr id="542" name="Google Shape;542;p32"/>
          <p:cNvSpPr/>
          <p:nvPr/>
        </p:nvSpPr>
        <p:spPr>
          <a:xfrm>
            <a:off x="1445573" y="4445009"/>
            <a:ext cx="12845391" cy="3082037"/>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individual image record has the following identifier: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[REGISTRY_HOST[:REGISTRY_PORT]/]REPOSITORY[:TAG]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particular image </a:t>
            </a:r>
            <a:r>
              <a:rPr lang="en-US" sz="2200" b="1" i="0" u="none" strike="noStrike" cap="none">
                <a:solidFill>
                  <a:srgbClr val="3F3F3F"/>
                </a:solidFill>
                <a:latin typeface="Open Sans"/>
                <a:ea typeface="Open Sans"/>
                <a:cs typeface="Open Sans"/>
                <a:sym typeface="Open Sans"/>
              </a:rPr>
              <a:t>REPOSITORY</a:t>
            </a:r>
            <a:r>
              <a:rPr lang="en-US" sz="2200" b="0" i="0" u="none" strike="noStrike" cap="none">
                <a:solidFill>
                  <a:srgbClr val="3F3F3F"/>
                </a:solidFill>
                <a:latin typeface="Open Sans"/>
                <a:ea typeface="Open Sans"/>
                <a:cs typeface="Open Sans"/>
                <a:sym typeface="Open Sans"/>
              </a:rPr>
              <a:t> can have multiple tags.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DCT is associated with the </a:t>
            </a:r>
            <a:r>
              <a:rPr lang="en-US" sz="2200" b="1" i="0" u="none" strike="noStrike" cap="none">
                <a:solidFill>
                  <a:srgbClr val="3F3F3F"/>
                </a:solidFill>
                <a:latin typeface="Open Sans"/>
                <a:ea typeface="Open Sans"/>
                <a:cs typeface="Open Sans"/>
                <a:sym typeface="Open Sans"/>
              </a:rPr>
              <a:t>TAG</a:t>
            </a:r>
            <a:r>
              <a:rPr lang="en-US" sz="2200" b="0" i="0" u="none" strike="noStrike" cap="none">
                <a:solidFill>
                  <a:srgbClr val="3F3F3F"/>
                </a:solidFill>
                <a:latin typeface="Open Sans"/>
                <a:ea typeface="Open Sans"/>
                <a:cs typeface="Open Sans"/>
                <a:sym typeface="Open Sans"/>
              </a:rPr>
              <a:t> portion of an image. </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Content Trust</a:t>
            </a:r>
            <a:endParaRPr/>
          </a:p>
        </p:txBody>
      </p:sp>
      <p:pic>
        <p:nvPicPr>
          <p:cNvPr id="549" name="Google Shape;549;p33"/>
          <p:cNvPicPr preferRelativeResize="0"/>
          <p:nvPr/>
        </p:nvPicPr>
        <p:blipFill rotWithShape="1">
          <a:blip r:embed="rId3">
            <a:alphaModFix/>
          </a:blip>
          <a:srcRect/>
          <a:stretch/>
        </p:blipFill>
        <p:spPr>
          <a:xfrm>
            <a:off x="5174118" y="547277"/>
            <a:ext cx="5949335" cy="481699"/>
          </a:xfrm>
          <a:prstGeom prst="rect">
            <a:avLst/>
          </a:prstGeom>
          <a:noFill/>
          <a:ln>
            <a:noFill/>
          </a:ln>
        </p:spPr>
      </p:pic>
      <p:sp>
        <p:nvSpPr>
          <p:cNvPr id="550" name="Google Shape;550;p33"/>
          <p:cNvSpPr/>
          <p:nvPr/>
        </p:nvSpPr>
        <p:spPr>
          <a:xfrm>
            <a:off x="1484636" y="1845663"/>
            <a:ext cx="4037748" cy="5886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Content Trust Keys</a:t>
            </a:r>
            <a:endParaRPr sz="2200" b="0" i="0" u="none" strike="noStrike" cap="none">
              <a:solidFill>
                <a:schemeClr val="lt1"/>
              </a:solidFill>
              <a:latin typeface="Open Sans"/>
              <a:ea typeface="Open Sans"/>
              <a:cs typeface="Open Sans"/>
              <a:sym typeface="Open Sans"/>
            </a:endParaRPr>
          </a:p>
        </p:txBody>
      </p:sp>
      <p:sp>
        <p:nvSpPr>
          <p:cNvPr id="551" name="Google Shape;551;p33"/>
          <p:cNvSpPr/>
          <p:nvPr/>
        </p:nvSpPr>
        <p:spPr>
          <a:xfrm>
            <a:off x="1410937" y="2911580"/>
            <a:ext cx="13011645" cy="414844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Trust for an image tag is managed using signing keys. A key set is created when an operation using DCT is first invoked. A key set consists of the following classes of keys: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 offline key that is the root of DCT for an image tag</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Repository or tagging keys that sign tags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Server-managed keys, such as the timestamp key, which provides freshness security guarantees for the repository</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Content Trust</a:t>
            </a:r>
            <a:endParaRPr/>
          </a:p>
        </p:txBody>
      </p:sp>
      <p:pic>
        <p:nvPicPr>
          <p:cNvPr id="558" name="Google Shape;558;p34"/>
          <p:cNvPicPr preferRelativeResize="0"/>
          <p:nvPr/>
        </p:nvPicPr>
        <p:blipFill rotWithShape="1">
          <a:blip r:embed="rId3">
            <a:alphaModFix/>
          </a:blip>
          <a:srcRect/>
          <a:stretch/>
        </p:blipFill>
        <p:spPr>
          <a:xfrm>
            <a:off x="5174118" y="547277"/>
            <a:ext cx="5949335" cy="481699"/>
          </a:xfrm>
          <a:prstGeom prst="rect">
            <a:avLst/>
          </a:prstGeom>
          <a:noFill/>
          <a:ln>
            <a:noFill/>
          </a:ln>
        </p:spPr>
      </p:pic>
      <p:sp>
        <p:nvSpPr>
          <p:cNvPr id="559" name="Google Shape;559;p34"/>
          <p:cNvSpPr/>
          <p:nvPr/>
        </p:nvSpPr>
        <p:spPr>
          <a:xfrm>
            <a:off x="1454018" y="1852597"/>
            <a:ext cx="5483093" cy="5886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Sign Images with Docker Content Trust</a:t>
            </a:r>
            <a:endParaRPr sz="2200" b="0" i="0" u="none" strike="noStrike" cap="none">
              <a:solidFill>
                <a:schemeClr val="lt1"/>
              </a:solidFill>
              <a:latin typeface="Open Sans"/>
              <a:ea typeface="Open Sans"/>
              <a:cs typeface="Open Sans"/>
              <a:sym typeface="Open Sans"/>
            </a:endParaRPr>
          </a:p>
        </p:txBody>
      </p:sp>
      <p:sp>
        <p:nvSpPr>
          <p:cNvPr id="560" name="Google Shape;560;p34"/>
          <p:cNvSpPr/>
          <p:nvPr/>
        </p:nvSpPr>
        <p:spPr>
          <a:xfrm>
            <a:off x="1438645" y="2915977"/>
            <a:ext cx="13011645" cy="437542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can use the </a:t>
            </a:r>
            <a:r>
              <a:rPr lang="en-US" sz="2200" b="1" i="0" u="none" strike="noStrike" cap="none">
                <a:solidFill>
                  <a:srgbClr val="3F3F3F"/>
                </a:solidFill>
                <a:latin typeface="Open Sans"/>
                <a:ea typeface="Open Sans"/>
                <a:cs typeface="Open Sans"/>
                <a:sym typeface="Open Sans"/>
              </a:rPr>
              <a:t>$docker</a:t>
            </a:r>
            <a:r>
              <a:rPr lang="en-US" sz="2200" b="0" i="0" u="none" strike="noStrike" cap="none">
                <a:solidFill>
                  <a:srgbClr val="3F3F3F"/>
                </a:solidFill>
                <a:latin typeface="Open Sans"/>
                <a:ea typeface="Open Sans"/>
                <a:cs typeface="Open Sans"/>
                <a:sym typeface="Open Sans"/>
              </a:rPr>
              <a:t> trust command syntax to sign and push a container image within the Docker CLI.</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prerequisite for signing an image is a Docker Registry with an attached Notary server like the Docker Hub or Docker Trusted Registry.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will need a delegation key pair to sign a Docker File.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Content Trust</a:t>
            </a:r>
            <a:endParaRPr/>
          </a:p>
        </p:txBody>
      </p:sp>
      <p:pic>
        <p:nvPicPr>
          <p:cNvPr id="567" name="Google Shape;567;p35"/>
          <p:cNvPicPr preferRelativeResize="0"/>
          <p:nvPr/>
        </p:nvPicPr>
        <p:blipFill rotWithShape="1">
          <a:blip r:embed="rId3">
            <a:alphaModFix/>
          </a:blip>
          <a:srcRect/>
          <a:stretch/>
        </p:blipFill>
        <p:spPr>
          <a:xfrm>
            <a:off x="5174118" y="547277"/>
            <a:ext cx="5949335" cy="481699"/>
          </a:xfrm>
          <a:prstGeom prst="rect">
            <a:avLst/>
          </a:prstGeom>
          <a:noFill/>
          <a:ln>
            <a:noFill/>
          </a:ln>
        </p:spPr>
      </p:pic>
      <p:sp>
        <p:nvSpPr>
          <p:cNvPr id="568" name="Google Shape;568;p35"/>
          <p:cNvSpPr/>
          <p:nvPr/>
        </p:nvSpPr>
        <p:spPr>
          <a:xfrm>
            <a:off x="1390156" y="2880530"/>
            <a:ext cx="12886953" cy="3849967"/>
          </a:xfrm>
          <a:prstGeom prst="roundRect">
            <a:avLst>
              <a:gd name="adj" fmla="val 11839"/>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Content Trust within the Docker Enterprise Engine prevents a user from using a container image from an unknown source, as well as prevents a user from building a container image from an unknown source.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Engine Signature Verification prevents the following: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 docker container run of an unsigned or altered image.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 docker pull of an unsigned or altered image.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build where there is no FROM image signed or scratched.</a:t>
            </a:r>
            <a:endParaRPr sz="2200" b="0" i="0" u="none" strike="noStrike" cap="none">
              <a:solidFill>
                <a:srgbClr val="3F3F3F"/>
              </a:solidFill>
              <a:latin typeface="Open Sans"/>
              <a:ea typeface="Open Sans"/>
              <a:cs typeface="Open Sans"/>
              <a:sym typeface="Open Sans"/>
            </a:endParaRPr>
          </a:p>
        </p:txBody>
      </p:sp>
      <p:sp>
        <p:nvSpPr>
          <p:cNvPr id="569" name="Google Shape;569;p35"/>
          <p:cNvSpPr/>
          <p:nvPr/>
        </p:nvSpPr>
        <p:spPr>
          <a:xfrm>
            <a:off x="1436344" y="1824876"/>
            <a:ext cx="4798200" cy="5886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Runtime Enforcement with DCT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p>
            <a:pPr marL="67736" lvl="0" indent="0" algn="l" rtl="0">
              <a:lnSpc>
                <a:spcPct val="90000"/>
              </a:lnSpc>
              <a:spcBef>
                <a:spcPts val="1000"/>
              </a:spcBef>
              <a:spcAft>
                <a:spcPts val="0"/>
              </a:spcAft>
              <a:buSzPts val="2800"/>
              <a:buNone/>
            </a:pPr>
            <a:r>
              <a:rPr lang="en-US"/>
              <a:t>Security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6"/>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Content Trust</a:t>
            </a:r>
            <a:endParaRPr/>
          </a:p>
        </p:txBody>
      </p:sp>
      <p:pic>
        <p:nvPicPr>
          <p:cNvPr id="576" name="Google Shape;576;p36"/>
          <p:cNvPicPr preferRelativeResize="0"/>
          <p:nvPr/>
        </p:nvPicPr>
        <p:blipFill rotWithShape="1">
          <a:blip r:embed="rId3">
            <a:alphaModFix/>
          </a:blip>
          <a:srcRect/>
          <a:stretch/>
        </p:blipFill>
        <p:spPr>
          <a:xfrm>
            <a:off x="5174118" y="547277"/>
            <a:ext cx="5949335" cy="481699"/>
          </a:xfrm>
          <a:prstGeom prst="rect">
            <a:avLst/>
          </a:prstGeom>
          <a:noFill/>
          <a:ln>
            <a:noFill/>
          </a:ln>
        </p:spPr>
      </p:pic>
      <p:sp>
        <p:nvSpPr>
          <p:cNvPr id="577" name="Google Shape;577;p36"/>
          <p:cNvSpPr/>
          <p:nvPr/>
        </p:nvSpPr>
        <p:spPr>
          <a:xfrm>
            <a:off x="1424360" y="1222207"/>
            <a:ext cx="7025044" cy="5886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Enabling DCT within the Docker Enterprise Engine</a:t>
            </a:r>
            <a:endParaRPr sz="2200" b="0" i="0" u="none" strike="noStrike" cap="none">
              <a:solidFill>
                <a:schemeClr val="lt1"/>
              </a:solidFill>
              <a:latin typeface="Open Sans"/>
              <a:ea typeface="Open Sans"/>
              <a:cs typeface="Open Sans"/>
              <a:sym typeface="Open Sans"/>
            </a:endParaRPr>
          </a:p>
        </p:txBody>
      </p:sp>
      <p:sp>
        <p:nvSpPr>
          <p:cNvPr id="578" name="Google Shape;578;p36"/>
          <p:cNvSpPr/>
          <p:nvPr/>
        </p:nvSpPr>
        <p:spPr>
          <a:xfrm>
            <a:off x="1390150" y="2177950"/>
            <a:ext cx="12845399" cy="1664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DCT is controlled by the Docker Engine’s configuration file. </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content-trust flag is based on a mode variable instructing the engine whether to implement signed images. The trustpinning variable tells the engine what sources to trust.</a:t>
            </a:r>
            <a:endParaRPr sz="1400" b="0" i="0" u="none" strike="noStrike" cap="none">
              <a:solidFill>
                <a:srgbClr val="000000"/>
              </a:solidFill>
              <a:latin typeface="Arial"/>
              <a:ea typeface="Arial"/>
              <a:cs typeface="Arial"/>
              <a:sym typeface="Arial"/>
            </a:endParaRPr>
          </a:p>
        </p:txBody>
      </p:sp>
      <p:sp>
        <p:nvSpPr>
          <p:cNvPr id="579" name="Google Shape;579;p36"/>
          <p:cNvSpPr/>
          <p:nvPr/>
        </p:nvSpPr>
        <p:spPr>
          <a:xfrm>
            <a:off x="6525658" y="4584216"/>
            <a:ext cx="3276600" cy="32766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Open Sans"/>
              <a:ea typeface="Open Sans"/>
              <a:cs typeface="Open Sans"/>
              <a:sym typeface="Open Sans"/>
            </a:endParaRPr>
          </a:p>
        </p:txBody>
      </p:sp>
      <p:sp>
        <p:nvSpPr>
          <p:cNvPr id="580" name="Google Shape;580;p36"/>
          <p:cNvSpPr/>
          <p:nvPr/>
        </p:nvSpPr>
        <p:spPr>
          <a:xfrm>
            <a:off x="6389873" y="4448431"/>
            <a:ext cx="3548100" cy="3548100"/>
          </a:xfrm>
          <a:prstGeom prst="ellipse">
            <a:avLst/>
          </a:prstGeom>
          <a:noFill/>
          <a:ln w="19050" cap="flat" cmpd="sng">
            <a:solidFill>
              <a:srgbClr val="7F7F7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grpSp>
        <p:nvGrpSpPr>
          <p:cNvPr id="581" name="Google Shape;581;p36"/>
          <p:cNvGrpSpPr/>
          <p:nvPr/>
        </p:nvGrpSpPr>
        <p:grpSpPr>
          <a:xfrm>
            <a:off x="7270911" y="6878286"/>
            <a:ext cx="1764974" cy="1727996"/>
            <a:chOff x="7098146" y="4902279"/>
            <a:chExt cx="1764974" cy="1727996"/>
          </a:xfrm>
        </p:grpSpPr>
        <p:sp>
          <p:nvSpPr>
            <p:cNvPr id="582" name="Google Shape;582;p36"/>
            <p:cNvSpPr/>
            <p:nvPr/>
          </p:nvSpPr>
          <p:spPr>
            <a:xfrm>
              <a:off x="7115399" y="4902279"/>
              <a:ext cx="1727996" cy="1727996"/>
            </a:xfrm>
            <a:prstGeom prst="ellipse">
              <a:avLst/>
            </a:prstGeom>
            <a:solidFill>
              <a:srgbClr val="EF646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583" name="Google Shape;583;p36"/>
            <p:cNvSpPr/>
            <p:nvPr/>
          </p:nvSpPr>
          <p:spPr>
            <a:xfrm>
              <a:off x="7098146" y="5583378"/>
              <a:ext cx="176497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Enforced</a:t>
              </a:r>
              <a:endParaRPr sz="1400" b="0" i="0" u="none" strike="noStrike" cap="none">
                <a:solidFill>
                  <a:srgbClr val="000000"/>
                </a:solidFill>
                <a:latin typeface="Arial"/>
                <a:ea typeface="Arial"/>
                <a:cs typeface="Arial"/>
                <a:sym typeface="Arial"/>
              </a:endParaRPr>
            </a:p>
          </p:txBody>
        </p:sp>
      </p:grpSp>
      <p:grpSp>
        <p:nvGrpSpPr>
          <p:cNvPr id="584" name="Google Shape;584;p36"/>
          <p:cNvGrpSpPr/>
          <p:nvPr/>
        </p:nvGrpSpPr>
        <p:grpSpPr>
          <a:xfrm>
            <a:off x="5694218" y="4497412"/>
            <a:ext cx="1652692" cy="1664513"/>
            <a:chOff x="5516458" y="2495866"/>
            <a:chExt cx="1652692" cy="1612900"/>
          </a:xfrm>
        </p:grpSpPr>
        <p:sp>
          <p:nvSpPr>
            <p:cNvPr id="585" name="Google Shape;585;p36"/>
            <p:cNvSpPr/>
            <p:nvPr/>
          </p:nvSpPr>
          <p:spPr>
            <a:xfrm>
              <a:off x="5516458" y="2495866"/>
              <a:ext cx="1652692" cy="1612900"/>
            </a:xfrm>
            <a:prstGeom prst="ellipse">
              <a:avLst/>
            </a:prstGeom>
            <a:solidFill>
              <a:srgbClr val="0FCFE8"/>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586" name="Google Shape;586;p36"/>
            <p:cNvSpPr/>
            <p:nvPr/>
          </p:nvSpPr>
          <p:spPr>
            <a:xfrm>
              <a:off x="5682713" y="3034651"/>
              <a:ext cx="1374051" cy="694120"/>
            </a:xfrm>
            <a:prstGeom prst="rect">
              <a:avLst/>
            </a:prstGeom>
            <a:solidFill>
              <a:srgbClr val="0FCFE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Disabled</a:t>
              </a:r>
              <a:endParaRPr sz="1400" b="0" i="0" u="none" strike="noStrike" cap="none">
                <a:solidFill>
                  <a:srgbClr val="000000"/>
                </a:solidFill>
                <a:latin typeface="Arial"/>
                <a:ea typeface="Arial"/>
                <a:cs typeface="Arial"/>
                <a:sym typeface="Arial"/>
              </a:endParaRPr>
            </a:p>
          </p:txBody>
        </p:sp>
      </p:grpSp>
      <p:grpSp>
        <p:nvGrpSpPr>
          <p:cNvPr id="587" name="Google Shape;587;p36"/>
          <p:cNvGrpSpPr/>
          <p:nvPr/>
        </p:nvGrpSpPr>
        <p:grpSpPr>
          <a:xfrm>
            <a:off x="8911827" y="4540885"/>
            <a:ext cx="1682419" cy="1612900"/>
            <a:chOff x="8668754" y="2606445"/>
            <a:chExt cx="1682419" cy="1612900"/>
          </a:xfrm>
        </p:grpSpPr>
        <p:sp>
          <p:nvSpPr>
            <p:cNvPr id="588" name="Google Shape;588;p36"/>
            <p:cNvSpPr/>
            <p:nvPr/>
          </p:nvSpPr>
          <p:spPr>
            <a:xfrm>
              <a:off x="8686260" y="2606445"/>
              <a:ext cx="1612900" cy="1612900"/>
            </a:xfrm>
            <a:prstGeom prst="ellipse">
              <a:avLst/>
            </a:prstGeom>
            <a:solidFill>
              <a:srgbClr val="E4B36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589" name="Google Shape;589;p36"/>
            <p:cNvSpPr/>
            <p:nvPr/>
          </p:nvSpPr>
          <p:spPr>
            <a:xfrm>
              <a:off x="8668754" y="3087524"/>
              <a:ext cx="168241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Permissive</a:t>
              </a:r>
              <a:endParaRPr sz="1400" b="0" i="0" u="none" strike="noStrike" cap="none">
                <a:solidFill>
                  <a:srgbClr val="000000"/>
                </a:solidFill>
                <a:latin typeface="Arial"/>
                <a:ea typeface="Arial"/>
                <a:cs typeface="Arial"/>
                <a:sym typeface="Arial"/>
              </a:endParaRPr>
            </a:p>
          </p:txBody>
        </p:sp>
      </p:grpSp>
      <p:sp>
        <p:nvSpPr>
          <p:cNvPr id="590" name="Google Shape;590;p36"/>
          <p:cNvSpPr txBox="1"/>
          <p:nvPr/>
        </p:nvSpPr>
        <p:spPr>
          <a:xfrm>
            <a:off x="7139089" y="5818614"/>
            <a:ext cx="2267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Mode can take three variables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24"/>
          <p:cNvSpPr txBox="1">
            <a:spLocks noGrp="1"/>
          </p:cNvSpPr>
          <p:nvPr>
            <p:ph type="title"/>
          </p:nvPr>
        </p:nvSpPr>
        <p:spPr>
          <a:xfrm>
            <a:off x="3487220" y="226676"/>
            <a:ext cx="928156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Content Trust Signature Verification</a:t>
            </a:r>
            <a:endParaRPr/>
          </a:p>
        </p:txBody>
      </p:sp>
      <p:pic>
        <p:nvPicPr>
          <p:cNvPr id="597" name="Google Shape;597;p24"/>
          <p:cNvPicPr preferRelativeResize="0"/>
          <p:nvPr/>
        </p:nvPicPr>
        <p:blipFill rotWithShape="1">
          <a:blip r:embed="rId3">
            <a:alphaModFix/>
          </a:blip>
          <a:srcRect/>
          <a:stretch/>
        </p:blipFill>
        <p:spPr>
          <a:xfrm>
            <a:off x="2071627" y="673071"/>
            <a:ext cx="11593573" cy="481699"/>
          </a:xfrm>
          <a:prstGeom prst="rect">
            <a:avLst/>
          </a:prstGeom>
          <a:noFill/>
          <a:ln>
            <a:noFill/>
          </a:ln>
        </p:spPr>
      </p:pic>
      <p:sp>
        <p:nvSpPr>
          <p:cNvPr id="598" name="Google Shape;598;p24"/>
          <p:cNvSpPr/>
          <p:nvPr/>
        </p:nvSpPr>
        <p:spPr>
          <a:xfrm>
            <a:off x="1454500" y="2328193"/>
            <a:ext cx="13347000" cy="403041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feature that allows the Docker Engine to run signed images. </a:t>
            </a:r>
            <a:endParaRPr sz="1400" b="0" i="0" u="none" strike="noStrike" cap="none">
              <a:solidFill>
                <a:srgbClr val="000000"/>
              </a:solidFill>
              <a:latin typeface="Arial"/>
              <a:ea typeface="Arial"/>
              <a:cs typeface="Arial"/>
              <a:sym typeface="Arial"/>
            </a:endParaRPr>
          </a:p>
          <a:p>
            <a:pPr marL="889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89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89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How is it implemented?</a:t>
            </a:r>
            <a:endParaRPr sz="1400" b="0" i="0" u="none" strike="noStrike" cap="none">
              <a:solidFill>
                <a:srgbClr val="000000"/>
              </a:solidFill>
              <a:latin typeface="Arial"/>
              <a:ea typeface="Arial"/>
              <a:cs typeface="Arial"/>
              <a:sym typeface="Arial"/>
            </a:endParaRPr>
          </a:p>
          <a:p>
            <a:pPr marL="8890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Built directly into the dockerd binary</a:t>
            </a:r>
            <a:endParaRPr sz="1400" b="0" i="0" u="none" strike="noStrike" cap="none">
              <a:solidFill>
                <a:srgbClr val="000000"/>
              </a:solidFill>
              <a:latin typeface="Arial"/>
              <a:ea typeface="Arial"/>
              <a:cs typeface="Arial"/>
              <a:sym typeface="Arial"/>
            </a:endParaRPr>
          </a:p>
          <a:p>
            <a:pPr marL="4318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Configured in the Dockerd configuration file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2"/>
          <p:cNvSpPr txBox="1">
            <a:spLocks noGrp="1"/>
          </p:cNvSpPr>
          <p:nvPr>
            <p:ph type="title"/>
          </p:nvPr>
        </p:nvSpPr>
        <p:spPr>
          <a:xfrm>
            <a:off x="3487220" y="226676"/>
            <a:ext cx="928156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Content Trust Signature Verification</a:t>
            </a:r>
            <a:endParaRPr/>
          </a:p>
        </p:txBody>
      </p:sp>
      <p:pic>
        <p:nvPicPr>
          <p:cNvPr id="605" name="Google Shape;605;p12"/>
          <p:cNvPicPr preferRelativeResize="0"/>
          <p:nvPr/>
        </p:nvPicPr>
        <p:blipFill rotWithShape="1">
          <a:blip r:embed="rId3">
            <a:alphaModFix/>
          </a:blip>
          <a:srcRect/>
          <a:stretch/>
        </p:blipFill>
        <p:spPr>
          <a:xfrm>
            <a:off x="2071627" y="673071"/>
            <a:ext cx="11593573" cy="481699"/>
          </a:xfrm>
          <a:prstGeom prst="rect">
            <a:avLst/>
          </a:prstGeom>
          <a:noFill/>
          <a:ln>
            <a:noFill/>
          </a:ln>
        </p:spPr>
      </p:pic>
      <p:grpSp>
        <p:nvGrpSpPr>
          <p:cNvPr id="606" name="Google Shape;606;p12"/>
          <p:cNvGrpSpPr/>
          <p:nvPr/>
        </p:nvGrpSpPr>
        <p:grpSpPr>
          <a:xfrm>
            <a:off x="4123998" y="1643200"/>
            <a:ext cx="7630906" cy="6615969"/>
            <a:chOff x="1547813" y="3473274"/>
            <a:chExt cx="6308725" cy="5469640"/>
          </a:xfrm>
        </p:grpSpPr>
        <p:sp>
          <p:nvSpPr>
            <p:cNvPr id="607" name="Google Shape;607;p12"/>
            <p:cNvSpPr/>
            <p:nvPr/>
          </p:nvSpPr>
          <p:spPr>
            <a:xfrm>
              <a:off x="2112963" y="4373564"/>
              <a:ext cx="5487988" cy="18415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2"/>
            <p:cNvSpPr/>
            <p:nvPr/>
          </p:nvSpPr>
          <p:spPr>
            <a:xfrm>
              <a:off x="1805498" y="4160014"/>
              <a:ext cx="5830200" cy="4782900"/>
            </a:xfrm>
            <a:prstGeom prst="roundRect">
              <a:avLst>
                <a:gd name="adj" fmla="val 0"/>
              </a:avLst>
            </a:prstGeom>
            <a:solidFill>
              <a:srgbClr val="EBF2F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2"/>
            <p:cNvSpPr/>
            <p:nvPr/>
          </p:nvSpPr>
          <p:spPr>
            <a:xfrm>
              <a:off x="1547813" y="3473274"/>
              <a:ext cx="6308725" cy="814741"/>
            </a:xfrm>
            <a:prstGeom prst="roundRect">
              <a:avLst>
                <a:gd name="adj" fmla="val 16667"/>
              </a:avLst>
            </a:prstGeom>
            <a:solidFill>
              <a:srgbClr val="5B9BD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
            <p:cNvSpPr/>
            <p:nvPr/>
          </p:nvSpPr>
          <p:spPr>
            <a:xfrm>
              <a:off x="1805498" y="4259028"/>
              <a:ext cx="5830200" cy="131400"/>
            </a:xfrm>
            <a:prstGeom prst="rect">
              <a:avLst/>
            </a:prstGeom>
            <a:solidFill>
              <a:srgbClr val="B8C5A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2"/>
            <p:cNvSpPr/>
            <p:nvPr/>
          </p:nvSpPr>
          <p:spPr>
            <a:xfrm>
              <a:off x="3945993" y="3702554"/>
              <a:ext cx="1512382" cy="3562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Advantages</a:t>
              </a:r>
              <a:endParaRPr sz="2200" b="1" i="0" u="none" strike="noStrike" cap="none">
                <a:solidFill>
                  <a:schemeClr val="lt1"/>
                </a:solidFill>
                <a:latin typeface="Open Sans"/>
                <a:ea typeface="Open Sans"/>
                <a:cs typeface="Open Sans"/>
                <a:sym typeface="Open Sans"/>
              </a:endParaRPr>
            </a:p>
          </p:txBody>
        </p:sp>
        <p:sp>
          <p:nvSpPr>
            <p:cNvPr id="612" name="Google Shape;612;p12"/>
            <p:cNvSpPr/>
            <p:nvPr/>
          </p:nvSpPr>
          <p:spPr>
            <a:xfrm>
              <a:off x="6834627" y="3480169"/>
              <a:ext cx="800952" cy="800952"/>
            </a:xfrm>
            <a:prstGeom prst="ellipse">
              <a:avLst/>
            </a:prstGeom>
            <a:solidFill>
              <a:schemeClr val="lt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613" name="Google Shape;613;p12"/>
            <p:cNvGrpSpPr/>
            <p:nvPr/>
          </p:nvGrpSpPr>
          <p:grpSpPr>
            <a:xfrm>
              <a:off x="6957431" y="3564682"/>
              <a:ext cx="555345" cy="574334"/>
              <a:chOff x="5535712" y="1837835"/>
              <a:chExt cx="831393" cy="859821"/>
            </a:xfrm>
          </p:grpSpPr>
          <p:sp>
            <p:nvSpPr>
              <p:cNvPr id="614" name="Google Shape;614;p12"/>
              <p:cNvSpPr/>
              <p:nvPr/>
            </p:nvSpPr>
            <p:spPr>
              <a:xfrm>
                <a:off x="5535712" y="2283569"/>
                <a:ext cx="180225" cy="414087"/>
              </a:xfrm>
              <a:custGeom>
                <a:avLst/>
                <a:gdLst/>
                <a:ahLst/>
                <a:cxnLst/>
                <a:rect l="l" t="t" r="r" b="b"/>
                <a:pathLst>
                  <a:path w="426" h="979" extrusionOk="0">
                    <a:moveTo>
                      <a:pt x="0" y="979"/>
                    </a:moveTo>
                    <a:cubicBezTo>
                      <a:pt x="426" y="979"/>
                      <a:pt x="426" y="979"/>
                      <a:pt x="426" y="979"/>
                    </a:cubicBezTo>
                    <a:cubicBezTo>
                      <a:pt x="426" y="0"/>
                      <a:pt x="426" y="0"/>
                      <a:pt x="426" y="0"/>
                    </a:cubicBezTo>
                    <a:cubicBezTo>
                      <a:pt x="0" y="0"/>
                      <a:pt x="0" y="0"/>
                      <a:pt x="0" y="0"/>
                    </a:cubicBezTo>
                    <a:lnTo>
                      <a:pt x="0" y="979"/>
                    </a:lnTo>
                    <a:close/>
                    <a:moveTo>
                      <a:pt x="213" y="79"/>
                    </a:moveTo>
                    <a:cubicBezTo>
                      <a:pt x="275" y="79"/>
                      <a:pt x="325" y="129"/>
                      <a:pt x="325" y="191"/>
                    </a:cubicBezTo>
                    <a:cubicBezTo>
                      <a:pt x="325" y="253"/>
                      <a:pt x="275" y="304"/>
                      <a:pt x="213" y="304"/>
                    </a:cubicBezTo>
                    <a:cubicBezTo>
                      <a:pt x="151" y="304"/>
                      <a:pt x="100" y="253"/>
                      <a:pt x="100" y="191"/>
                    </a:cubicBezTo>
                    <a:cubicBezTo>
                      <a:pt x="100" y="129"/>
                      <a:pt x="151" y="79"/>
                      <a:pt x="213" y="79"/>
                    </a:cubicBezTo>
                    <a:close/>
                    <a:moveTo>
                      <a:pt x="213" y="79"/>
                    </a:moveTo>
                    <a:cubicBezTo>
                      <a:pt x="213" y="79"/>
                      <a:pt x="213" y="79"/>
                      <a:pt x="213" y="79"/>
                    </a:cubicBezTo>
                  </a:path>
                </a:pathLst>
              </a:custGeom>
              <a:solidFill>
                <a:srgbClr val="5B9BD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Open Sans"/>
                  <a:ea typeface="Open Sans"/>
                  <a:cs typeface="Open Sans"/>
                  <a:sym typeface="Open Sans"/>
                </a:endParaRPr>
              </a:p>
            </p:txBody>
          </p:sp>
          <p:sp>
            <p:nvSpPr>
              <p:cNvPr id="615" name="Google Shape;615;p12"/>
              <p:cNvSpPr/>
              <p:nvPr/>
            </p:nvSpPr>
            <p:spPr>
              <a:xfrm>
                <a:off x="5751874" y="1837835"/>
                <a:ext cx="615231" cy="827638"/>
              </a:xfrm>
              <a:custGeom>
                <a:avLst/>
                <a:gdLst/>
                <a:ahLst/>
                <a:cxnLst/>
                <a:rect l="l" t="t" r="r" b="b"/>
                <a:pathLst>
                  <a:path w="1454" h="1957" extrusionOk="0">
                    <a:moveTo>
                      <a:pt x="1315" y="1090"/>
                    </a:moveTo>
                    <a:cubicBezTo>
                      <a:pt x="1315" y="1090"/>
                      <a:pt x="1454" y="753"/>
                      <a:pt x="996" y="837"/>
                    </a:cubicBezTo>
                    <a:cubicBezTo>
                      <a:pt x="996" y="837"/>
                      <a:pt x="713" y="896"/>
                      <a:pt x="680" y="809"/>
                    </a:cubicBezTo>
                    <a:cubicBezTo>
                      <a:pt x="680" y="809"/>
                      <a:pt x="658" y="744"/>
                      <a:pt x="762" y="619"/>
                    </a:cubicBezTo>
                    <a:cubicBezTo>
                      <a:pt x="762" y="619"/>
                      <a:pt x="993" y="362"/>
                      <a:pt x="732" y="113"/>
                    </a:cubicBezTo>
                    <a:cubicBezTo>
                      <a:pt x="732" y="113"/>
                      <a:pt x="599" y="0"/>
                      <a:pt x="578" y="164"/>
                    </a:cubicBezTo>
                    <a:cubicBezTo>
                      <a:pt x="557" y="327"/>
                      <a:pt x="581" y="337"/>
                      <a:pt x="491" y="463"/>
                    </a:cubicBezTo>
                    <a:cubicBezTo>
                      <a:pt x="491" y="463"/>
                      <a:pt x="239" y="707"/>
                      <a:pt x="187" y="894"/>
                    </a:cubicBezTo>
                    <a:cubicBezTo>
                      <a:pt x="187" y="894"/>
                      <a:pt x="117" y="1107"/>
                      <a:pt x="0" y="1111"/>
                    </a:cubicBezTo>
                    <a:cubicBezTo>
                      <a:pt x="0" y="1851"/>
                      <a:pt x="0" y="1851"/>
                      <a:pt x="0" y="1851"/>
                    </a:cubicBezTo>
                    <a:cubicBezTo>
                      <a:pt x="39" y="1850"/>
                      <a:pt x="164" y="1845"/>
                      <a:pt x="297" y="1891"/>
                    </a:cubicBezTo>
                    <a:cubicBezTo>
                      <a:pt x="297" y="1891"/>
                      <a:pt x="540" y="1949"/>
                      <a:pt x="698" y="1949"/>
                    </a:cubicBezTo>
                    <a:cubicBezTo>
                      <a:pt x="698" y="1949"/>
                      <a:pt x="1018" y="1957"/>
                      <a:pt x="1116" y="1881"/>
                    </a:cubicBezTo>
                    <a:cubicBezTo>
                      <a:pt x="1116" y="1881"/>
                      <a:pt x="1202" y="1817"/>
                      <a:pt x="1184" y="1734"/>
                    </a:cubicBezTo>
                    <a:cubicBezTo>
                      <a:pt x="1184" y="1734"/>
                      <a:pt x="1168" y="1679"/>
                      <a:pt x="1210" y="1647"/>
                    </a:cubicBezTo>
                    <a:cubicBezTo>
                      <a:pt x="1210" y="1647"/>
                      <a:pt x="1333" y="1570"/>
                      <a:pt x="1273" y="1447"/>
                    </a:cubicBezTo>
                    <a:cubicBezTo>
                      <a:pt x="1273" y="1447"/>
                      <a:pt x="1242" y="1391"/>
                      <a:pt x="1292" y="1343"/>
                    </a:cubicBezTo>
                    <a:cubicBezTo>
                      <a:pt x="1292" y="1343"/>
                      <a:pt x="1366" y="1286"/>
                      <a:pt x="1315" y="1216"/>
                    </a:cubicBezTo>
                    <a:cubicBezTo>
                      <a:pt x="1315" y="1216"/>
                      <a:pt x="1281" y="1157"/>
                      <a:pt x="1315" y="1090"/>
                    </a:cubicBezTo>
                    <a:close/>
                    <a:moveTo>
                      <a:pt x="1315" y="1090"/>
                    </a:moveTo>
                    <a:cubicBezTo>
                      <a:pt x="1315" y="1090"/>
                      <a:pt x="1315" y="1090"/>
                      <a:pt x="1315" y="1090"/>
                    </a:cubicBezTo>
                  </a:path>
                </a:pathLst>
              </a:custGeom>
              <a:solidFill>
                <a:srgbClr val="5B9BD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Open Sans"/>
                  <a:ea typeface="Open Sans"/>
                  <a:cs typeface="Open Sans"/>
                  <a:sym typeface="Open Sans"/>
                </a:endParaRPr>
              </a:p>
            </p:txBody>
          </p:sp>
        </p:grpSp>
      </p:grpSp>
      <p:sp>
        <p:nvSpPr>
          <p:cNvPr id="616" name="Google Shape;616;p12"/>
          <p:cNvSpPr/>
          <p:nvPr/>
        </p:nvSpPr>
        <p:spPr>
          <a:xfrm>
            <a:off x="4791663" y="3030735"/>
            <a:ext cx="6638161" cy="222746"/>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17" name="Google Shape;617;p12"/>
          <p:cNvSpPr/>
          <p:nvPr/>
        </p:nvSpPr>
        <p:spPr>
          <a:xfrm>
            <a:off x="4561275" y="3263050"/>
            <a:ext cx="6822000" cy="1769700"/>
          </a:xfrm>
          <a:prstGeom prst="rect">
            <a:avLst/>
          </a:prstGeom>
          <a:noFill/>
          <a:ln>
            <a:noFill/>
          </a:ln>
        </p:spPr>
        <p:txBody>
          <a:bodyPr spcFirstLastPara="1" wrap="square" lIns="91425" tIns="0" rIns="91425" bIns="0" anchor="t" anchorCtr="0">
            <a:sp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Allows to pull out and run repositories signed with a user-specified root key </a:t>
            </a:r>
            <a:endParaRPr sz="1400" b="0" i="0" u="none" strike="noStrike" cap="none">
              <a:solidFill>
                <a:srgbClr val="000000"/>
              </a:solidFill>
              <a:latin typeface="Arial"/>
              <a:ea typeface="Arial"/>
              <a:cs typeface="Arial"/>
              <a:sym typeface="Arial"/>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Trustpinning can be configured in daemon.json to allow this function</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18" name="Google Shape;618;p12"/>
          <p:cNvSpPr/>
          <p:nvPr/>
        </p:nvSpPr>
        <p:spPr>
          <a:xfrm>
            <a:off x="4564525" y="5533325"/>
            <a:ext cx="6822000" cy="1354200"/>
          </a:xfrm>
          <a:prstGeom prst="rect">
            <a:avLst/>
          </a:prstGeom>
          <a:noFill/>
          <a:ln>
            <a:noFill/>
          </a:ln>
        </p:spPr>
        <p:txBody>
          <a:bodyPr spcFirstLastPara="1" wrap="square" lIns="91425" tIns="0" rIns="0" bIns="0" anchor="t" anchorCtr="0">
            <a:sp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Provides administrators with more information to implement and perform image signature validation with the CLI</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6"/>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Sign an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Sign an Image</a:t>
            </a:r>
            <a:endParaRPr/>
          </a:p>
        </p:txBody>
      </p:sp>
      <p:pic>
        <p:nvPicPr>
          <p:cNvPr id="630" name="Google Shape;630;p7"/>
          <p:cNvPicPr preferRelativeResize="0"/>
          <p:nvPr/>
        </p:nvPicPr>
        <p:blipFill rotWithShape="1">
          <a:blip r:embed="rId3">
            <a:alphaModFix/>
          </a:blip>
          <a:srcRect/>
          <a:stretch/>
        </p:blipFill>
        <p:spPr>
          <a:xfrm>
            <a:off x="6063260" y="609858"/>
            <a:ext cx="4063475" cy="398098"/>
          </a:xfrm>
          <a:prstGeom prst="rect">
            <a:avLst/>
          </a:prstGeom>
          <a:noFill/>
          <a:ln>
            <a:noFill/>
          </a:ln>
        </p:spPr>
      </p:pic>
      <p:sp>
        <p:nvSpPr>
          <p:cNvPr id="631" name="Google Shape;631;p7"/>
          <p:cNvSpPr/>
          <p:nvPr/>
        </p:nvSpPr>
        <p:spPr>
          <a:xfrm>
            <a:off x="1553529" y="2330107"/>
            <a:ext cx="13347000" cy="107447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configure the Docker CLI client to sign the images that the user pushes to DTR. This allows whoever pulls the image to validate if they are getting the image that is created, or a forged one.</a:t>
            </a:r>
            <a:endParaRPr sz="2200" b="0" i="0" u="none" strike="noStrike" cap="none">
              <a:solidFill>
                <a:srgbClr val="3F3F3F"/>
              </a:solidFill>
              <a:latin typeface="Arial"/>
              <a:ea typeface="Arial"/>
              <a:cs typeface="Arial"/>
              <a:sym typeface="Arial"/>
            </a:endParaRPr>
          </a:p>
        </p:txBody>
      </p:sp>
      <p:sp>
        <p:nvSpPr>
          <p:cNvPr id="632" name="Google Shape;632;p7"/>
          <p:cNvSpPr/>
          <p:nvPr/>
        </p:nvSpPr>
        <p:spPr>
          <a:xfrm>
            <a:off x="1560455" y="4186667"/>
            <a:ext cx="13347000" cy="1573141"/>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sign an image, the user can run: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export DOCKER_CONTENT_TRUST=1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push &lt;dtr-domain&gt;/&lt;repository&gt;/&lt;image&gt;:&lt;tag&gt;</a:t>
            </a:r>
            <a:endParaRPr sz="1400" b="0" i="0" u="none" strike="noStrike" cap="none">
              <a:solidFill>
                <a:srgbClr val="000000"/>
              </a:solidFill>
              <a:latin typeface="Arial"/>
              <a:ea typeface="Arial"/>
              <a:cs typeface="Arial"/>
              <a:sym typeface="Arial"/>
            </a:endParaRPr>
          </a:p>
        </p:txBody>
      </p:sp>
      <p:sp>
        <p:nvSpPr>
          <p:cNvPr id="633" name="Google Shape;633;p7"/>
          <p:cNvSpPr/>
          <p:nvPr/>
        </p:nvSpPr>
        <p:spPr>
          <a:xfrm>
            <a:off x="1567381" y="6508950"/>
            <a:ext cx="13347000" cy="1181924"/>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above command pushes the image to DTR and creates trust metadata. It also creates public and private key pairs to sign the trust metadata and push that metadata to the Notary Server internal to DTR.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Sign an Image</a:t>
            </a:r>
            <a:endParaRPr/>
          </a:p>
        </p:txBody>
      </p:sp>
      <p:pic>
        <p:nvPicPr>
          <p:cNvPr id="640" name="Google Shape;640;p8"/>
          <p:cNvPicPr preferRelativeResize="0"/>
          <p:nvPr/>
        </p:nvPicPr>
        <p:blipFill rotWithShape="1">
          <a:blip r:embed="rId3">
            <a:alphaModFix/>
          </a:blip>
          <a:srcRect/>
          <a:stretch/>
        </p:blipFill>
        <p:spPr>
          <a:xfrm>
            <a:off x="6096266" y="588841"/>
            <a:ext cx="4063475" cy="481699"/>
          </a:xfrm>
          <a:prstGeom prst="rect">
            <a:avLst/>
          </a:prstGeom>
          <a:noFill/>
          <a:ln>
            <a:noFill/>
          </a:ln>
        </p:spPr>
      </p:pic>
      <p:pic>
        <p:nvPicPr>
          <p:cNvPr id="641" name="Google Shape;641;p8" descr="A screenshot of a social media post&#10;&#10;Description automatically generated"/>
          <p:cNvPicPr preferRelativeResize="0"/>
          <p:nvPr/>
        </p:nvPicPr>
        <p:blipFill rotWithShape="1">
          <a:blip r:embed="rId4">
            <a:alphaModFix/>
          </a:blip>
          <a:srcRect/>
          <a:stretch/>
        </p:blipFill>
        <p:spPr>
          <a:xfrm>
            <a:off x="637337" y="1753584"/>
            <a:ext cx="8622089" cy="4805548"/>
          </a:xfrm>
          <a:prstGeom prst="rect">
            <a:avLst/>
          </a:prstGeom>
          <a:noFill/>
          <a:ln>
            <a:noFill/>
          </a:ln>
        </p:spPr>
      </p:pic>
      <p:sp>
        <p:nvSpPr>
          <p:cNvPr id="642" name="Google Shape;642;p8"/>
          <p:cNvSpPr/>
          <p:nvPr/>
        </p:nvSpPr>
        <p:spPr>
          <a:xfrm>
            <a:off x="583931" y="8698700"/>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a:t>
            </a:r>
            <a:r>
              <a:rPr lang="en-US" sz="1400" b="0" i="1" u="none" strike="noStrike" cap="none">
                <a:solidFill>
                  <a:srgbClr val="595959"/>
                </a:solidFill>
                <a:latin typeface="Arial"/>
                <a:ea typeface="Arial"/>
                <a:cs typeface="Arial"/>
                <a:sym typeface="Arial"/>
              </a:rPr>
              <a:t>https://docs.docker.com/v17.09/datacenter/dtr/2.2/guides/user/manage-images/sign-images/</a:t>
            </a:r>
            <a:endParaRPr sz="1400" b="0" i="1" u="none" strike="noStrike" cap="none">
              <a:solidFill>
                <a:srgbClr val="595959"/>
              </a:solidFill>
              <a:latin typeface="Arial"/>
              <a:ea typeface="Arial"/>
              <a:cs typeface="Arial"/>
              <a:sym typeface="Arial"/>
            </a:endParaRPr>
          </a:p>
        </p:txBody>
      </p:sp>
      <p:sp>
        <p:nvSpPr>
          <p:cNvPr id="643" name="Google Shape;643;p8"/>
          <p:cNvSpPr/>
          <p:nvPr/>
        </p:nvSpPr>
        <p:spPr>
          <a:xfrm>
            <a:off x="6212615" y="3138476"/>
            <a:ext cx="2785911" cy="435993"/>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644" name="Google Shape;644;p8"/>
          <p:cNvSpPr/>
          <p:nvPr/>
        </p:nvSpPr>
        <p:spPr>
          <a:xfrm>
            <a:off x="9644443" y="2211355"/>
            <a:ext cx="5463939" cy="1105225"/>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Trusted Registry (DTR) is the enterprise-grade image storage solution from Docker. </a:t>
            </a:r>
            <a:endParaRPr sz="2200" b="0" i="0" u="none" strike="noStrike" cap="none">
              <a:solidFill>
                <a:srgbClr val="3F3F3F"/>
              </a:solidFill>
              <a:latin typeface="Open Sans"/>
              <a:ea typeface="Open Sans"/>
              <a:cs typeface="Open Sans"/>
              <a:sym typeface="Open Sans"/>
            </a:endParaRPr>
          </a:p>
        </p:txBody>
      </p:sp>
      <p:cxnSp>
        <p:nvCxnSpPr>
          <p:cNvPr id="645" name="Google Shape;645;p8"/>
          <p:cNvCxnSpPr/>
          <p:nvPr/>
        </p:nvCxnSpPr>
        <p:spPr>
          <a:xfrm rot="10800000" flipH="1">
            <a:off x="9028596" y="2827053"/>
            <a:ext cx="596182" cy="430252"/>
          </a:xfrm>
          <a:prstGeom prst="straightConnector1">
            <a:avLst/>
          </a:prstGeom>
          <a:noFill/>
          <a:ln w="9525" cap="flat" cmpd="sng">
            <a:solidFill>
              <a:srgbClr val="5597D3"/>
            </a:solidFill>
            <a:prstDash val="solid"/>
            <a:round/>
            <a:headEnd type="none" w="sm" len="sm"/>
            <a:tailEnd type="triangle" w="med" len="med"/>
          </a:ln>
        </p:spPr>
      </p:cxnSp>
      <p:sp>
        <p:nvSpPr>
          <p:cNvPr id="646" name="Google Shape;646;p8"/>
          <p:cNvSpPr/>
          <p:nvPr/>
        </p:nvSpPr>
        <p:spPr>
          <a:xfrm>
            <a:off x="3511019" y="4474422"/>
            <a:ext cx="2093095" cy="47959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647" name="Google Shape;647;p8"/>
          <p:cNvCxnSpPr/>
          <p:nvPr/>
        </p:nvCxnSpPr>
        <p:spPr>
          <a:xfrm>
            <a:off x="5640527" y="4932527"/>
            <a:ext cx="2618609" cy="969523"/>
          </a:xfrm>
          <a:prstGeom prst="straightConnector1">
            <a:avLst/>
          </a:prstGeom>
          <a:noFill/>
          <a:ln w="9525" cap="flat" cmpd="sng">
            <a:solidFill>
              <a:srgbClr val="5597D3"/>
            </a:solidFill>
            <a:prstDash val="solid"/>
            <a:round/>
            <a:headEnd type="none" w="sm" len="sm"/>
            <a:tailEnd type="triangle" w="med" len="med"/>
          </a:ln>
        </p:spPr>
      </p:cxnSp>
      <p:sp>
        <p:nvSpPr>
          <p:cNvPr id="648" name="Google Shape;648;p8"/>
          <p:cNvSpPr/>
          <p:nvPr/>
        </p:nvSpPr>
        <p:spPr>
          <a:xfrm>
            <a:off x="8300551" y="5110567"/>
            <a:ext cx="7318112" cy="1482297"/>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Notary server manages JSON formatted TUF (The Update Framework) metadata for Notary clients and the docker command line tool's Docker Content Trust features.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Sign Images that UCP Can Trust</a:t>
            </a:r>
            <a:endParaRPr/>
          </a:p>
        </p:txBody>
      </p:sp>
      <p:pic>
        <p:nvPicPr>
          <p:cNvPr id="655" name="Google Shape;655;p9"/>
          <p:cNvPicPr preferRelativeResize="0"/>
          <p:nvPr/>
        </p:nvPicPr>
        <p:blipFill rotWithShape="1">
          <a:blip r:embed="rId3">
            <a:alphaModFix/>
          </a:blip>
          <a:srcRect/>
          <a:stretch/>
        </p:blipFill>
        <p:spPr>
          <a:xfrm>
            <a:off x="4168720" y="588841"/>
            <a:ext cx="7918566" cy="481699"/>
          </a:xfrm>
          <a:prstGeom prst="rect">
            <a:avLst/>
          </a:prstGeom>
          <a:noFill/>
          <a:ln>
            <a:noFill/>
          </a:ln>
        </p:spPr>
      </p:pic>
      <p:sp>
        <p:nvSpPr>
          <p:cNvPr id="656" name="Google Shape;656;p9"/>
          <p:cNvSpPr/>
          <p:nvPr/>
        </p:nvSpPr>
        <p:spPr>
          <a:xfrm>
            <a:off x="1376150" y="1923984"/>
            <a:ext cx="13503701" cy="947946"/>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sign the DTR images now, but UCP (Universal Control Panel) won’t trust them because it can’t tie the private key, which the user will use to sign the images to the UCP account.</a:t>
            </a:r>
            <a:endParaRPr sz="2200" b="0" i="1" u="none" strike="noStrike" cap="none">
              <a:solidFill>
                <a:srgbClr val="3F3F3F"/>
              </a:solidFill>
              <a:latin typeface="Open Sans"/>
              <a:ea typeface="Open Sans"/>
              <a:cs typeface="Open Sans"/>
              <a:sym typeface="Open Sans"/>
            </a:endParaRPr>
          </a:p>
        </p:txBody>
      </p:sp>
      <p:sp>
        <p:nvSpPr>
          <p:cNvPr id="657" name="Google Shape;657;p9"/>
          <p:cNvSpPr/>
          <p:nvPr/>
        </p:nvSpPr>
        <p:spPr>
          <a:xfrm>
            <a:off x="1404203" y="4235573"/>
            <a:ext cx="8754411" cy="527813"/>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sign images in a way that UCP trusts them, the user needs to:</a:t>
            </a:r>
            <a:endParaRPr sz="2200" b="0" i="0" u="none" strike="noStrike" cap="none">
              <a:solidFill>
                <a:schemeClr val="lt1"/>
              </a:solidFill>
              <a:latin typeface="Open Sans"/>
              <a:ea typeface="Open Sans"/>
              <a:cs typeface="Open Sans"/>
              <a:sym typeface="Open Sans"/>
            </a:endParaRPr>
          </a:p>
        </p:txBody>
      </p:sp>
      <p:sp>
        <p:nvSpPr>
          <p:cNvPr id="658" name="Google Shape;658;p9"/>
          <p:cNvSpPr/>
          <p:nvPr/>
        </p:nvSpPr>
        <p:spPr>
          <a:xfrm>
            <a:off x="1369373" y="5405400"/>
            <a:ext cx="10913247" cy="131395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Configure the Notary client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Initialize trust metadata for the repository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Delegate signing to the keys in the UCP client bundle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27"/>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Describe the Process of Signing an Image</a:t>
            </a:r>
            <a:endParaRPr/>
          </a:p>
        </p:txBody>
      </p:sp>
      <p:sp>
        <p:nvSpPr>
          <p:cNvPr id="664" name="Google Shape;664;p27"/>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Your supervisor has asked you to push an image to DTR and </a:t>
            </a:r>
            <a:r>
              <a:rPr lang="en-U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sign </a:t>
            </a:r>
            <a:r>
              <a:rPr lang="en-US"/>
              <a:t>it with Docker CLI so that it can be trusted by UCP and scanned for vulnerabilities.</a:t>
            </a:r>
            <a:endParaRPr/>
          </a:p>
          <a:p>
            <a:pPr marL="0" lvl="0" indent="0" algn="l" rtl="0">
              <a:lnSpc>
                <a:spcPct val="15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Download the </a:t>
            </a:r>
            <a:r>
              <a:rPr lang="en-US" i="1"/>
              <a:t>notary CLI</a:t>
            </a:r>
            <a:r>
              <a:rPr lang="en-US"/>
              <a:t> client, make it executable, and move it to your location.</a:t>
            </a:r>
            <a:endParaRPr/>
          </a:p>
          <a:p>
            <a:pPr marL="457200" lvl="0" indent="-368300" algn="l" rtl="0">
              <a:lnSpc>
                <a:spcPct val="150000"/>
              </a:lnSpc>
              <a:spcBef>
                <a:spcPts val="0"/>
              </a:spcBef>
              <a:spcAft>
                <a:spcPts val="0"/>
              </a:spcAft>
              <a:buSzPts val="2200"/>
              <a:buFont typeface="Open Sans"/>
              <a:buAutoNum type="arabicPeriod"/>
            </a:pPr>
            <a:r>
              <a:rPr lang="en-US"/>
              <a:t>Pull an </a:t>
            </a:r>
            <a:r>
              <a:rPr lang="en-US" i="1"/>
              <a:t>nginx </a:t>
            </a:r>
            <a:r>
              <a:rPr lang="en-US"/>
              <a:t>image from the Docker CLI client and tag it.</a:t>
            </a:r>
            <a:endParaRPr/>
          </a:p>
          <a:p>
            <a:pPr marL="457200" lvl="0" indent="-368300" algn="l" rtl="0">
              <a:lnSpc>
                <a:spcPct val="150000"/>
              </a:lnSpc>
              <a:spcBef>
                <a:spcPts val="0"/>
              </a:spcBef>
              <a:spcAft>
                <a:spcPts val="0"/>
              </a:spcAft>
              <a:buSzPts val="2200"/>
              <a:buFont typeface="Open Sans"/>
              <a:buAutoNum type="arabicPeriod"/>
            </a:pPr>
            <a:r>
              <a:rPr lang="en-US"/>
              <a:t>Log in to DTR with your admin credentials.</a:t>
            </a:r>
            <a:endParaRPr/>
          </a:p>
          <a:p>
            <a:pPr marL="457200" lvl="0" indent="-368300" algn="l" rtl="0">
              <a:lnSpc>
                <a:spcPct val="150000"/>
              </a:lnSpc>
              <a:spcBef>
                <a:spcPts val="0"/>
              </a:spcBef>
              <a:spcAft>
                <a:spcPts val="0"/>
              </a:spcAft>
              <a:buSzPts val="2200"/>
              <a:buFont typeface="Open Sans"/>
              <a:buAutoNum type="arabicPeriod"/>
            </a:pPr>
            <a:r>
              <a:rPr lang="en-US"/>
              <a:t>Sign and push the image to DTR.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Vulnerabilities</a:t>
            </a:r>
            <a:endParaRPr/>
          </a:p>
        </p:txBody>
      </p:sp>
      <p:pic>
        <p:nvPicPr>
          <p:cNvPr id="671" name="Google Shape;671;p28"/>
          <p:cNvPicPr preferRelativeResize="0"/>
          <p:nvPr/>
        </p:nvPicPr>
        <p:blipFill rotWithShape="1">
          <a:blip r:embed="rId3">
            <a:alphaModFix/>
          </a:blip>
          <a:srcRect/>
          <a:stretch/>
        </p:blipFill>
        <p:spPr>
          <a:xfrm>
            <a:off x="6117048" y="547277"/>
            <a:ext cx="4063475" cy="481699"/>
          </a:xfrm>
          <a:prstGeom prst="rect">
            <a:avLst/>
          </a:prstGeom>
          <a:noFill/>
          <a:ln>
            <a:noFill/>
          </a:ln>
        </p:spPr>
      </p:pic>
      <p:sp>
        <p:nvSpPr>
          <p:cNvPr id="672" name="Google Shape;672;p28"/>
          <p:cNvSpPr/>
          <p:nvPr/>
        </p:nvSpPr>
        <p:spPr>
          <a:xfrm>
            <a:off x="712464" y="2126104"/>
            <a:ext cx="14831100" cy="6480300"/>
          </a:xfrm>
          <a:prstGeom prst="rect">
            <a:avLst/>
          </a:prstGeom>
          <a:solidFill>
            <a:srgbClr val="E2E2E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grpSp>
        <p:nvGrpSpPr>
          <p:cNvPr id="673" name="Google Shape;673;p28"/>
          <p:cNvGrpSpPr/>
          <p:nvPr/>
        </p:nvGrpSpPr>
        <p:grpSpPr>
          <a:xfrm>
            <a:off x="1638011" y="2284674"/>
            <a:ext cx="5701077" cy="1006423"/>
            <a:chOff x="992927" y="1925312"/>
            <a:chExt cx="3894710" cy="1006624"/>
          </a:xfrm>
        </p:grpSpPr>
        <p:grpSp>
          <p:nvGrpSpPr>
            <p:cNvPr id="674" name="Google Shape;674;p28"/>
            <p:cNvGrpSpPr/>
            <p:nvPr/>
          </p:nvGrpSpPr>
          <p:grpSpPr>
            <a:xfrm>
              <a:off x="992927" y="1925312"/>
              <a:ext cx="3894710" cy="1006624"/>
              <a:chOff x="7029623" y="4286250"/>
              <a:chExt cx="2217328" cy="573089"/>
            </a:xfrm>
          </p:grpSpPr>
          <p:sp>
            <p:nvSpPr>
              <p:cNvPr id="675" name="Google Shape;675;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76" name="Google Shape;676;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77" name="Google Shape;677;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678" name="Google Shape;678;p28"/>
            <p:cNvSpPr txBox="1"/>
            <p:nvPr/>
          </p:nvSpPr>
          <p:spPr>
            <a:xfrm>
              <a:off x="1307432" y="2198563"/>
              <a:ext cx="2633845" cy="430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Prefer minimal base images</a:t>
              </a:r>
              <a:endParaRPr sz="2200" b="0" i="0" u="none" strike="noStrike" cap="none">
                <a:solidFill>
                  <a:srgbClr val="3F3F3F"/>
                </a:solidFill>
                <a:latin typeface="Open Sans"/>
                <a:ea typeface="Open Sans"/>
                <a:cs typeface="Open Sans"/>
                <a:sym typeface="Open Sans"/>
              </a:endParaRPr>
            </a:p>
          </p:txBody>
        </p:sp>
      </p:grpSp>
      <p:grpSp>
        <p:nvGrpSpPr>
          <p:cNvPr id="679" name="Google Shape;679;p28"/>
          <p:cNvGrpSpPr/>
          <p:nvPr/>
        </p:nvGrpSpPr>
        <p:grpSpPr>
          <a:xfrm>
            <a:off x="1638011" y="3508189"/>
            <a:ext cx="5701077" cy="1006423"/>
            <a:chOff x="992927" y="3258603"/>
            <a:chExt cx="3894710" cy="1006624"/>
          </a:xfrm>
        </p:grpSpPr>
        <p:grpSp>
          <p:nvGrpSpPr>
            <p:cNvPr id="680" name="Google Shape;680;p28"/>
            <p:cNvGrpSpPr/>
            <p:nvPr/>
          </p:nvGrpSpPr>
          <p:grpSpPr>
            <a:xfrm>
              <a:off x="992927" y="3258603"/>
              <a:ext cx="3894710" cy="1006624"/>
              <a:chOff x="7029623" y="4286250"/>
              <a:chExt cx="2217328" cy="573089"/>
            </a:xfrm>
          </p:grpSpPr>
          <p:sp>
            <p:nvSpPr>
              <p:cNvPr id="681" name="Google Shape;681;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82" name="Google Shape;682;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83" name="Google Shape;683;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684" name="Google Shape;684;p28"/>
            <p:cNvSpPr txBox="1"/>
            <p:nvPr/>
          </p:nvSpPr>
          <p:spPr>
            <a:xfrm>
              <a:off x="1307432" y="3344012"/>
              <a:ext cx="3024258" cy="769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Sign and verify images to mitigate MITM attack</a:t>
              </a:r>
              <a:endParaRPr sz="1400" b="0" i="0" u="none" strike="noStrike" cap="none">
                <a:solidFill>
                  <a:srgbClr val="000000"/>
                </a:solidFill>
                <a:latin typeface="Arial"/>
                <a:ea typeface="Arial"/>
                <a:cs typeface="Arial"/>
                <a:sym typeface="Arial"/>
              </a:endParaRPr>
            </a:p>
          </p:txBody>
        </p:sp>
      </p:grpSp>
      <p:grpSp>
        <p:nvGrpSpPr>
          <p:cNvPr id="685" name="Google Shape;685;p28"/>
          <p:cNvGrpSpPr/>
          <p:nvPr/>
        </p:nvGrpSpPr>
        <p:grpSpPr>
          <a:xfrm>
            <a:off x="1638011" y="4731708"/>
            <a:ext cx="5701077" cy="1006423"/>
            <a:chOff x="992927" y="4591123"/>
            <a:chExt cx="3894710" cy="1006624"/>
          </a:xfrm>
        </p:grpSpPr>
        <p:grpSp>
          <p:nvGrpSpPr>
            <p:cNvPr id="686" name="Google Shape;686;p28"/>
            <p:cNvGrpSpPr/>
            <p:nvPr/>
          </p:nvGrpSpPr>
          <p:grpSpPr>
            <a:xfrm>
              <a:off x="992927" y="4591123"/>
              <a:ext cx="3894710" cy="1006624"/>
              <a:chOff x="7029623" y="4286250"/>
              <a:chExt cx="2217328" cy="573089"/>
            </a:xfrm>
          </p:grpSpPr>
          <p:sp>
            <p:nvSpPr>
              <p:cNvPr id="687" name="Google Shape;687;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88" name="Google Shape;688;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89" name="Google Shape;689;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690" name="Google Shape;690;p28"/>
            <p:cNvSpPr txBox="1"/>
            <p:nvPr/>
          </p:nvSpPr>
          <p:spPr>
            <a:xfrm>
              <a:off x="1307432" y="4676533"/>
              <a:ext cx="3024258" cy="769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Find, fix, and monitor for open source vulnerabilities</a:t>
              </a:r>
              <a:endParaRPr sz="1400" b="0" i="0" u="none" strike="noStrike" cap="none">
                <a:solidFill>
                  <a:srgbClr val="000000"/>
                </a:solidFill>
                <a:latin typeface="Arial"/>
                <a:ea typeface="Arial"/>
                <a:cs typeface="Arial"/>
                <a:sym typeface="Arial"/>
              </a:endParaRPr>
            </a:p>
          </p:txBody>
        </p:sp>
      </p:grpSp>
      <p:grpSp>
        <p:nvGrpSpPr>
          <p:cNvPr id="691" name="Google Shape;691;p28"/>
          <p:cNvGrpSpPr/>
          <p:nvPr/>
        </p:nvGrpSpPr>
        <p:grpSpPr>
          <a:xfrm>
            <a:off x="1638011" y="5955224"/>
            <a:ext cx="5701077" cy="1006423"/>
            <a:chOff x="992927" y="5923643"/>
            <a:chExt cx="3894710" cy="1006624"/>
          </a:xfrm>
        </p:grpSpPr>
        <p:grpSp>
          <p:nvGrpSpPr>
            <p:cNvPr id="692" name="Google Shape;692;p28"/>
            <p:cNvGrpSpPr/>
            <p:nvPr/>
          </p:nvGrpSpPr>
          <p:grpSpPr>
            <a:xfrm>
              <a:off x="992927" y="5923643"/>
              <a:ext cx="3894710" cy="1006624"/>
              <a:chOff x="7029623" y="4286250"/>
              <a:chExt cx="2217328" cy="573089"/>
            </a:xfrm>
          </p:grpSpPr>
          <p:sp>
            <p:nvSpPr>
              <p:cNvPr id="693" name="Google Shape;693;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94" name="Google Shape;694;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95" name="Google Shape;695;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696" name="Google Shape;696;p28"/>
            <p:cNvSpPr txBox="1"/>
            <p:nvPr/>
          </p:nvSpPr>
          <p:spPr>
            <a:xfrm>
              <a:off x="1305448" y="6029838"/>
              <a:ext cx="3012043" cy="769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Don’t leak sensitive information to docker images </a:t>
              </a:r>
              <a:endParaRPr sz="2200" b="0" i="0" u="none" strike="noStrike" cap="none">
                <a:solidFill>
                  <a:srgbClr val="3F3F3F"/>
                </a:solidFill>
                <a:latin typeface="Open Sans"/>
                <a:ea typeface="Open Sans"/>
                <a:cs typeface="Open Sans"/>
                <a:sym typeface="Open Sans"/>
              </a:endParaRPr>
            </a:p>
          </p:txBody>
        </p:sp>
      </p:grpSp>
      <p:grpSp>
        <p:nvGrpSpPr>
          <p:cNvPr id="697" name="Google Shape;697;p28"/>
          <p:cNvGrpSpPr/>
          <p:nvPr/>
        </p:nvGrpSpPr>
        <p:grpSpPr>
          <a:xfrm>
            <a:off x="1638011" y="7178741"/>
            <a:ext cx="5701077" cy="1006423"/>
            <a:chOff x="992927" y="7256163"/>
            <a:chExt cx="3894710" cy="1006624"/>
          </a:xfrm>
        </p:grpSpPr>
        <p:grpSp>
          <p:nvGrpSpPr>
            <p:cNvPr id="698" name="Google Shape;698;p28"/>
            <p:cNvGrpSpPr/>
            <p:nvPr/>
          </p:nvGrpSpPr>
          <p:grpSpPr>
            <a:xfrm>
              <a:off x="992927" y="7256163"/>
              <a:ext cx="3894710" cy="1006624"/>
              <a:chOff x="7029623" y="4286250"/>
              <a:chExt cx="2217328" cy="573089"/>
            </a:xfrm>
          </p:grpSpPr>
          <p:sp>
            <p:nvSpPr>
              <p:cNvPr id="699" name="Google Shape;699;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00" name="Google Shape;700;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01" name="Google Shape;701;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02" name="Google Shape;702;p28"/>
            <p:cNvSpPr txBox="1"/>
            <p:nvPr/>
          </p:nvSpPr>
          <p:spPr>
            <a:xfrm>
              <a:off x="1292495" y="7452436"/>
              <a:ext cx="3232500" cy="43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dedicated user with minimal permissions</a:t>
              </a:r>
              <a:endParaRPr sz="1400" b="0" i="0" u="none" strike="noStrike" cap="none">
                <a:solidFill>
                  <a:srgbClr val="000000"/>
                </a:solidFill>
                <a:latin typeface="Arial"/>
                <a:ea typeface="Arial"/>
                <a:cs typeface="Arial"/>
                <a:sym typeface="Arial"/>
              </a:endParaRPr>
            </a:p>
          </p:txBody>
        </p:sp>
      </p:grpSp>
      <p:grpSp>
        <p:nvGrpSpPr>
          <p:cNvPr id="703" name="Google Shape;703;p28"/>
          <p:cNvGrpSpPr/>
          <p:nvPr/>
        </p:nvGrpSpPr>
        <p:grpSpPr>
          <a:xfrm>
            <a:off x="8786314" y="2263892"/>
            <a:ext cx="6271262" cy="1006423"/>
            <a:chOff x="6249510" y="1925312"/>
            <a:chExt cx="3894710" cy="1006624"/>
          </a:xfrm>
        </p:grpSpPr>
        <p:grpSp>
          <p:nvGrpSpPr>
            <p:cNvPr id="704" name="Google Shape;704;p28"/>
            <p:cNvGrpSpPr/>
            <p:nvPr/>
          </p:nvGrpSpPr>
          <p:grpSpPr>
            <a:xfrm>
              <a:off x="6249510" y="1925312"/>
              <a:ext cx="3894710" cy="1006624"/>
              <a:chOff x="7029623" y="4286250"/>
              <a:chExt cx="2217328" cy="573089"/>
            </a:xfrm>
          </p:grpSpPr>
          <p:sp>
            <p:nvSpPr>
              <p:cNvPr id="705" name="Google Shape;705;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06" name="Google Shape;706;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07" name="Google Shape;707;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08" name="Google Shape;708;p28"/>
            <p:cNvSpPr txBox="1"/>
            <p:nvPr/>
          </p:nvSpPr>
          <p:spPr>
            <a:xfrm>
              <a:off x="6496161" y="2239365"/>
              <a:ext cx="2750180" cy="430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fixed tags for immutability</a:t>
              </a:r>
              <a:endParaRPr sz="1400" b="0" i="0" u="none" strike="noStrike" cap="none">
                <a:solidFill>
                  <a:srgbClr val="000000"/>
                </a:solidFill>
                <a:latin typeface="Arial"/>
                <a:ea typeface="Arial"/>
                <a:cs typeface="Arial"/>
                <a:sym typeface="Arial"/>
              </a:endParaRPr>
            </a:p>
          </p:txBody>
        </p:sp>
      </p:grpSp>
      <p:grpSp>
        <p:nvGrpSpPr>
          <p:cNvPr id="709" name="Google Shape;709;p28"/>
          <p:cNvGrpSpPr/>
          <p:nvPr/>
        </p:nvGrpSpPr>
        <p:grpSpPr>
          <a:xfrm>
            <a:off x="8786316" y="3487409"/>
            <a:ext cx="6271262" cy="1006423"/>
            <a:chOff x="6249510" y="3257834"/>
            <a:chExt cx="3894710" cy="1006624"/>
          </a:xfrm>
        </p:grpSpPr>
        <p:grpSp>
          <p:nvGrpSpPr>
            <p:cNvPr id="710" name="Google Shape;710;p28"/>
            <p:cNvGrpSpPr/>
            <p:nvPr/>
          </p:nvGrpSpPr>
          <p:grpSpPr>
            <a:xfrm>
              <a:off x="6249510" y="3257834"/>
              <a:ext cx="3894710" cy="1006624"/>
              <a:chOff x="7029623" y="4286250"/>
              <a:chExt cx="2217328" cy="573089"/>
            </a:xfrm>
          </p:grpSpPr>
          <p:sp>
            <p:nvSpPr>
              <p:cNvPr id="711" name="Google Shape;711;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12" name="Google Shape;712;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13" name="Google Shape;713;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14" name="Google Shape;714;p28"/>
            <p:cNvSpPr txBox="1"/>
            <p:nvPr/>
          </p:nvSpPr>
          <p:spPr>
            <a:xfrm>
              <a:off x="6556917" y="3530305"/>
              <a:ext cx="2624100" cy="43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t>
              </a:r>
              <a:r>
                <a:rPr lang="en-US" sz="2200" b="1" i="0" u="none" strike="noStrike" cap="none">
                  <a:solidFill>
                    <a:srgbClr val="3F3F3F"/>
                  </a:solidFill>
                  <a:latin typeface="Open Sans"/>
                  <a:ea typeface="Open Sans"/>
                  <a:cs typeface="Open Sans"/>
                  <a:sym typeface="Open Sans"/>
                </a:rPr>
                <a:t>COPY</a:t>
              </a:r>
              <a:r>
                <a:rPr lang="en-US" sz="2200" b="0" i="0" u="none" strike="noStrike" cap="none">
                  <a:solidFill>
                    <a:srgbClr val="3F3F3F"/>
                  </a:solidFill>
                  <a:latin typeface="Open Sans"/>
                  <a:ea typeface="Open Sans"/>
                  <a:cs typeface="Open Sans"/>
                  <a:sym typeface="Open Sans"/>
                </a:rPr>
                <a:t> instead of </a:t>
              </a:r>
              <a:r>
                <a:rPr lang="en-US" sz="2200" b="1" i="0" u="none" strike="noStrike" cap="none">
                  <a:solidFill>
                    <a:srgbClr val="3F3F3F"/>
                  </a:solidFill>
                  <a:latin typeface="Open Sans"/>
                  <a:ea typeface="Open Sans"/>
                  <a:cs typeface="Open Sans"/>
                  <a:sym typeface="Open Sans"/>
                </a:rPr>
                <a:t>ADD</a:t>
              </a:r>
              <a:endParaRPr sz="1400" b="1" i="0" u="none" strike="noStrike" cap="none">
                <a:solidFill>
                  <a:srgbClr val="000000"/>
                </a:solidFill>
                <a:latin typeface="Arial"/>
                <a:ea typeface="Arial"/>
                <a:cs typeface="Arial"/>
                <a:sym typeface="Arial"/>
              </a:endParaRPr>
            </a:p>
          </p:txBody>
        </p:sp>
      </p:grpSp>
      <p:grpSp>
        <p:nvGrpSpPr>
          <p:cNvPr id="715" name="Google Shape;715;p28"/>
          <p:cNvGrpSpPr/>
          <p:nvPr/>
        </p:nvGrpSpPr>
        <p:grpSpPr>
          <a:xfrm>
            <a:off x="8786316" y="4710926"/>
            <a:ext cx="6271262" cy="1006423"/>
            <a:chOff x="6249510" y="4590354"/>
            <a:chExt cx="3894710" cy="1006624"/>
          </a:xfrm>
        </p:grpSpPr>
        <p:grpSp>
          <p:nvGrpSpPr>
            <p:cNvPr id="716" name="Google Shape;716;p28"/>
            <p:cNvGrpSpPr/>
            <p:nvPr/>
          </p:nvGrpSpPr>
          <p:grpSpPr>
            <a:xfrm>
              <a:off x="6249510" y="4590354"/>
              <a:ext cx="3894710" cy="1006624"/>
              <a:chOff x="7029623" y="4286250"/>
              <a:chExt cx="2217328" cy="573089"/>
            </a:xfrm>
          </p:grpSpPr>
          <p:sp>
            <p:nvSpPr>
              <p:cNvPr id="717" name="Google Shape;717;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18" name="Google Shape;718;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19" name="Google Shape;719;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20" name="Google Shape;720;p28"/>
            <p:cNvSpPr txBox="1"/>
            <p:nvPr/>
          </p:nvSpPr>
          <p:spPr>
            <a:xfrm>
              <a:off x="6552916" y="4862834"/>
              <a:ext cx="2060908" cy="430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labels for metadata</a:t>
              </a:r>
              <a:endParaRPr sz="2200" b="0" i="0" u="none" strike="noStrike" cap="none">
                <a:solidFill>
                  <a:srgbClr val="3F3F3F"/>
                </a:solidFill>
                <a:latin typeface="Open Sans"/>
                <a:ea typeface="Open Sans"/>
                <a:cs typeface="Open Sans"/>
                <a:sym typeface="Open Sans"/>
              </a:endParaRPr>
            </a:p>
          </p:txBody>
        </p:sp>
      </p:grpSp>
      <p:grpSp>
        <p:nvGrpSpPr>
          <p:cNvPr id="721" name="Google Shape;721;p28"/>
          <p:cNvGrpSpPr/>
          <p:nvPr/>
        </p:nvGrpSpPr>
        <p:grpSpPr>
          <a:xfrm>
            <a:off x="8786320" y="5934442"/>
            <a:ext cx="6271262" cy="1006423"/>
            <a:chOff x="6249510" y="5922874"/>
            <a:chExt cx="3894710" cy="1006624"/>
          </a:xfrm>
        </p:grpSpPr>
        <p:grpSp>
          <p:nvGrpSpPr>
            <p:cNvPr id="722" name="Google Shape;722;p28"/>
            <p:cNvGrpSpPr/>
            <p:nvPr/>
          </p:nvGrpSpPr>
          <p:grpSpPr>
            <a:xfrm>
              <a:off x="6249510" y="5922874"/>
              <a:ext cx="3894710" cy="1006624"/>
              <a:chOff x="7029623" y="4286250"/>
              <a:chExt cx="2217328" cy="573089"/>
            </a:xfrm>
          </p:grpSpPr>
          <p:sp>
            <p:nvSpPr>
              <p:cNvPr id="723" name="Google Shape;723;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4" name="Google Shape;724;p28"/>
              <p:cNvSpPr/>
              <p:nvPr/>
            </p:nvSpPr>
            <p:spPr>
              <a:xfrm flipH="1">
                <a:off x="7053584" y="4286250"/>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5" name="Google Shape;725;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26" name="Google Shape;726;p28"/>
            <p:cNvSpPr txBox="1"/>
            <p:nvPr/>
          </p:nvSpPr>
          <p:spPr>
            <a:xfrm>
              <a:off x="6577479" y="6049855"/>
              <a:ext cx="3198007" cy="769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multi-stage builds for small secure images</a:t>
              </a:r>
              <a:endParaRPr sz="1400" b="0" i="0" u="none" strike="noStrike" cap="none">
                <a:solidFill>
                  <a:srgbClr val="000000"/>
                </a:solidFill>
                <a:latin typeface="Arial"/>
                <a:ea typeface="Arial"/>
                <a:cs typeface="Arial"/>
                <a:sym typeface="Arial"/>
              </a:endParaRPr>
            </a:p>
          </p:txBody>
        </p:sp>
      </p:grpSp>
      <p:grpSp>
        <p:nvGrpSpPr>
          <p:cNvPr id="727" name="Google Shape;727;p28"/>
          <p:cNvGrpSpPr/>
          <p:nvPr/>
        </p:nvGrpSpPr>
        <p:grpSpPr>
          <a:xfrm>
            <a:off x="8786311" y="7157959"/>
            <a:ext cx="6271262" cy="1006425"/>
            <a:chOff x="6249510" y="7255394"/>
            <a:chExt cx="3894711" cy="1006626"/>
          </a:xfrm>
        </p:grpSpPr>
        <p:grpSp>
          <p:nvGrpSpPr>
            <p:cNvPr id="728" name="Google Shape;728;p28"/>
            <p:cNvGrpSpPr/>
            <p:nvPr/>
          </p:nvGrpSpPr>
          <p:grpSpPr>
            <a:xfrm>
              <a:off x="6249510" y="7255394"/>
              <a:ext cx="3894711" cy="1006626"/>
              <a:chOff x="7029623" y="4286249"/>
              <a:chExt cx="2217330" cy="573090"/>
            </a:xfrm>
          </p:grpSpPr>
          <p:sp>
            <p:nvSpPr>
              <p:cNvPr id="729" name="Google Shape;729;p28"/>
              <p:cNvSpPr/>
              <p:nvPr/>
            </p:nvSpPr>
            <p:spPr>
              <a:xfrm>
                <a:off x="7029623" y="4286250"/>
                <a:ext cx="144016" cy="57308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30" name="Google Shape;730;p28"/>
              <p:cNvSpPr/>
              <p:nvPr/>
            </p:nvSpPr>
            <p:spPr>
              <a:xfrm flipH="1">
                <a:off x="7053585" y="4286249"/>
                <a:ext cx="2193367" cy="573088"/>
              </a:xfrm>
              <a:custGeom>
                <a:avLst/>
                <a:gdLst/>
                <a:ahLst/>
                <a:cxnLst/>
                <a:rect l="l" t="t" r="r" b="b"/>
                <a:pathLst>
                  <a:path w="2193367" h="573088" extrusionOk="0">
                    <a:moveTo>
                      <a:pt x="2089720" y="573088"/>
                    </a:moveTo>
                    <a:lnTo>
                      <a:pt x="1887773" y="573088"/>
                    </a:lnTo>
                    <a:lnTo>
                      <a:pt x="0" y="573088"/>
                    </a:lnTo>
                    <a:lnTo>
                      <a:pt x="231616" y="286544"/>
                    </a:lnTo>
                    <a:lnTo>
                      <a:pt x="0" y="0"/>
                    </a:lnTo>
                    <a:lnTo>
                      <a:pt x="1887773" y="0"/>
                    </a:lnTo>
                    <a:lnTo>
                      <a:pt x="2089720" y="0"/>
                    </a:lnTo>
                    <a:lnTo>
                      <a:pt x="2089720" y="201947"/>
                    </a:lnTo>
                    <a:lnTo>
                      <a:pt x="2193367" y="286544"/>
                    </a:lnTo>
                    <a:lnTo>
                      <a:pt x="2089720" y="371141"/>
                    </a:lnTo>
                    <a:lnTo>
                      <a:pt x="2089720" y="5730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31" name="Google Shape;731;p28"/>
              <p:cNvSpPr/>
              <p:nvPr/>
            </p:nvSpPr>
            <p:spPr>
              <a:xfrm>
                <a:off x="7148513" y="4713288"/>
                <a:ext cx="0" cy="146050"/>
              </a:xfrm>
              <a:custGeom>
                <a:avLst/>
                <a:gdLst/>
                <a:ahLst/>
                <a:cxnLst/>
                <a:rect l="l" t="t" r="r" b="b"/>
                <a:pathLst>
                  <a:path w="120000" h="92" extrusionOk="0">
                    <a:moveTo>
                      <a:pt x="0" y="0"/>
                    </a:moveTo>
                    <a:lnTo>
                      <a:pt x="0" y="92"/>
                    </a:lnTo>
                    <a:lnTo>
                      <a:pt x="0" y="92"/>
                    </a:lnTo>
                    <a:lnTo>
                      <a:pt x="0" y="0"/>
                    </a:lnTo>
                  </a:path>
                </a:pathLst>
              </a:cu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732" name="Google Shape;732;p28"/>
            <p:cNvSpPr txBox="1"/>
            <p:nvPr/>
          </p:nvSpPr>
          <p:spPr>
            <a:xfrm>
              <a:off x="6425827" y="7548660"/>
              <a:ext cx="1310489" cy="430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 linter</a:t>
              </a:r>
              <a:endParaRPr sz="2200" b="0" i="0" u="none" strike="noStrike" cap="none">
                <a:solidFill>
                  <a:srgbClr val="3F3F3F"/>
                </a:solidFill>
                <a:latin typeface="Open Sans"/>
                <a:ea typeface="Open Sans"/>
                <a:cs typeface="Open Sans"/>
                <a:sym typeface="Open Sans"/>
              </a:endParaRPr>
            </a:p>
          </p:txBody>
        </p:sp>
      </p:grpSp>
      <p:sp>
        <p:nvSpPr>
          <p:cNvPr id="733" name="Google Shape;733;p28"/>
          <p:cNvSpPr/>
          <p:nvPr/>
        </p:nvSpPr>
        <p:spPr>
          <a:xfrm>
            <a:off x="5176325" y="1190075"/>
            <a:ext cx="5701200" cy="621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image security best practices: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2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Scan Images for Vulnerabilities</a:t>
            </a:r>
            <a:endParaRPr/>
          </a:p>
        </p:txBody>
      </p:sp>
      <p:pic>
        <p:nvPicPr>
          <p:cNvPr id="740" name="Google Shape;740;p29"/>
          <p:cNvPicPr preferRelativeResize="0"/>
          <p:nvPr/>
        </p:nvPicPr>
        <p:blipFill rotWithShape="1">
          <a:blip r:embed="rId3">
            <a:alphaModFix/>
          </a:blip>
          <a:srcRect/>
          <a:stretch/>
        </p:blipFill>
        <p:spPr>
          <a:xfrm>
            <a:off x="4189502" y="609623"/>
            <a:ext cx="7918566" cy="481699"/>
          </a:xfrm>
          <a:prstGeom prst="rect">
            <a:avLst/>
          </a:prstGeom>
          <a:noFill/>
          <a:ln>
            <a:noFill/>
          </a:ln>
        </p:spPr>
      </p:pic>
      <p:sp>
        <p:nvSpPr>
          <p:cNvPr id="741" name="Google Shape;741;p29"/>
          <p:cNvSpPr/>
          <p:nvPr/>
        </p:nvSpPr>
        <p:spPr>
          <a:xfrm>
            <a:off x="1410937" y="1878456"/>
            <a:ext cx="13011645" cy="837647"/>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Trusted Registry can scan images in the repositories using Docker Security Scanning, to verify that they are free from known security vulnerabilities or exposures. </a:t>
            </a:r>
            <a:endParaRPr sz="2200" b="0" i="0" u="none" strike="noStrike" cap="none">
              <a:solidFill>
                <a:srgbClr val="3F3F3F"/>
              </a:solidFill>
              <a:latin typeface="Open Sans"/>
              <a:ea typeface="Open Sans"/>
              <a:cs typeface="Open Sans"/>
              <a:sym typeface="Open Sans"/>
            </a:endParaRPr>
          </a:p>
        </p:txBody>
      </p:sp>
      <p:sp>
        <p:nvSpPr>
          <p:cNvPr id="742" name="Google Shape;742;p29"/>
          <p:cNvSpPr/>
          <p:nvPr/>
        </p:nvSpPr>
        <p:spPr>
          <a:xfrm>
            <a:off x="1397082" y="4924252"/>
            <a:ext cx="13046282" cy="2025024"/>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DTR scans both Linux and Windows images, but by default Docker doesn’t push foreign image layers for Windows images so that DTR is not able to scan them.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the user wants DTR to scan the Windows images, the user will have to configure Docker to always push non-foreign layers and scan them.</a:t>
            </a:r>
            <a:endParaRPr sz="1400" b="0" i="0" u="none" strike="noStrike" cap="none">
              <a:solidFill>
                <a:srgbClr val="000000"/>
              </a:solidFill>
              <a:latin typeface="Arial"/>
              <a:ea typeface="Arial"/>
              <a:cs typeface="Arial"/>
              <a:sym typeface="Arial"/>
            </a:endParaRPr>
          </a:p>
        </p:txBody>
      </p:sp>
      <p:sp>
        <p:nvSpPr>
          <p:cNvPr id="743" name="Google Shape;743;p29"/>
          <p:cNvSpPr/>
          <p:nvPr/>
        </p:nvSpPr>
        <p:spPr>
          <a:xfrm>
            <a:off x="1425844" y="3965412"/>
            <a:ext cx="4362001" cy="5886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Security Scan process: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Implement Docker Security and Default Engine Security</a:t>
            </a:r>
            <a:endParaRPr/>
          </a:p>
        </p:txBody>
      </p:sp>
      <p:sp>
        <p:nvSpPr>
          <p:cNvPr id="396" name="Google Shape;396;p3"/>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Describe the process of signing an image</a:t>
            </a:r>
            <a:endParaRPr/>
          </a:p>
        </p:txBody>
      </p:sp>
      <p:sp>
        <p:nvSpPr>
          <p:cNvPr id="397" name="Google Shape;397;p3"/>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Create the UCP client bundles</a:t>
            </a:r>
            <a:endParaRPr/>
          </a:p>
        </p:txBody>
      </p:sp>
      <p:sp>
        <p:nvSpPr>
          <p:cNvPr id="398" name="Google Shape;398;p3"/>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Illustrate the significance of Roles and Secrets </a:t>
            </a:r>
            <a:endParaRPr/>
          </a:p>
        </p:txBody>
      </p:sp>
      <p:pic>
        <p:nvPicPr>
          <p:cNvPr id="399" name="Google Shape;399;p3"/>
          <p:cNvPicPr preferRelativeResize="0"/>
          <p:nvPr/>
        </p:nvPicPr>
        <p:blipFill rotWithShape="1">
          <a:blip r:embed="rId3">
            <a:alphaModFix/>
          </a:blip>
          <a:srcRect/>
          <a:stretch/>
        </p:blipFill>
        <p:spPr>
          <a:xfrm>
            <a:off x="718944" y="2250098"/>
            <a:ext cx="457200" cy="457200"/>
          </a:xfrm>
          <a:prstGeom prst="rect">
            <a:avLst/>
          </a:prstGeom>
          <a:noFill/>
          <a:ln>
            <a:noFill/>
          </a:ln>
        </p:spPr>
      </p:pic>
      <p:pic>
        <p:nvPicPr>
          <p:cNvPr id="400" name="Google Shape;400;p3"/>
          <p:cNvPicPr preferRelativeResize="0"/>
          <p:nvPr/>
        </p:nvPicPr>
        <p:blipFill rotWithShape="1">
          <a:blip r:embed="rId3">
            <a:alphaModFix/>
          </a:blip>
          <a:srcRect/>
          <a:stretch/>
        </p:blipFill>
        <p:spPr>
          <a:xfrm>
            <a:off x="718943" y="3440677"/>
            <a:ext cx="457200" cy="457200"/>
          </a:xfrm>
          <a:prstGeom prst="rect">
            <a:avLst/>
          </a:prstGeom>
          <a:noFill/>
          <a:ln>
            <a:noFill/>
          </a:ln>
        </p:spPr>
      </p:pic>
      <p:pic>
        <p:nvPicPr>
          <p:cNvPr id="401" name="Google Shape;401;p3"/>
          <p:cNvPicPr preferRelativeResize="0"/>
          <p:nvPr/>
        </p:nvPicPr>
        <p:blipFill rotWithShape="1">
          <a:blip r:embed="rId3">
            <a:alphaModFix/>
          </a:blip>
          <a:srcRect/>
          <a:stretch/>
        </p:blipFill>
        <p:spPr>
          <a:xfrm>
            <a:off x="718942" y="4633374"/>
            <a:ext cx="457200" cy="457200"/>
          </a:xfrm>
          <a:prstGeom prst="rect">
            <a:avLst/>
          </a:prstGeom>
          <a:noFill/>
          <a:ln>
            <a:noFill/>
          </a:ln>
        </p:spPr>
      </p:pic>
      <p:pic>
        <p:nvPicPr>
          <p:cNvPr id="402" name="Google Shape;402;p3"/>
          <p:cNvPicPr preferRelativeResize="0"/>
          <p:nvPr/>
        </p:nvPicPr>
        <p:blipFill rotWithShape="1">
          <a:blip r:embed="rId3">
            <a:alphaModFix/>
          </a:blip>
          <a:srcRect/>
          <a:stretch/>
        </p:blipFill>
        <p:spPr>
          <a:xfrm>
            <a:off x="718941" y="5827158"/>
            <a:ext cx="457200" cy="457200"/>
          </a:xfrm>
          <a:prstGeom prst="rect">
            <a:avLst/>
          </a:prstGeom>
          <a:noFill/>
          <a:ln>
            <a:noFill/>
          </a:ln>
        </p:spPr>
      </p:pic>
      <p:sp>
        <p:nvSpPr>
          <p:cNvPr id="403" name="Google Shape;403;p3"/>
          <p:cNvSpPr txBox="1"/>
          <p:nvPr/>
        </p:nvSpPr>
        <p:spPr>
          <a:xfrm>
            <a:off x="638550" y="1456325"/>
            <a:ext cx="68196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Scan Images for Vulnerabilities</a:t>
            </a:r>
            <a:endParaRPr/>
          </a:p>
        </p:txBody>
      </p:sp>
      <p:pic>
        <p:nvPicPr>
          <p:cNvPr id="750" name="Google Shape;750;p30"/>
          <p:cNvPicPr preferRelativeResize="0"/>
          <p:nvPr/>
        </p:nvPicPr>
        <p:blipFill rotWithShape="1">
          <a:blip r:embed="rId3">
            <a:alphaModFix/>
          </a:blip>
          <a:srcRect/>
          <a:stretch/>
        </p:blipFill>
        <p:spPr>
          <a:xfrm>
            <a:off x="4189502" y="609623"/>
            <a:ext cx="7918566" cy="481699"/>
          </a:xfrm>
          <a:prstGeom prst="rect">
            <a:avLst/>
          </a:prstGeom>
          <a:noFill/>
          <a:ln>
            <a:noFill/>
          </a:ln>
        </p:spPr>
      </p:pic>
      <p:pic>
        <p:nvPicPr>
          <p:cNvPr id="751" name="Google Shape;751;p30" descr="A screenshot of a cell phone&#10;&#10;Description automatically generated"/>
          <p:cNvPicPr preferRelativeResize="0"/>
          <p:nvPr/>
        </p:nvPicPr>
        <p:blipFill rotWithShape="1">
          <a:blip r:embed="rId4">
            <a:alphaModFix/>
          </a:blip>
          <a:srcRect/>
          <a:stretch/>
        </p:blipFill>
        <p:spPr>
          <a:xfrm>
            <a:off x="3050368" y="1325866"/>
            <a:ext cx="9877365" cy="2218921"/>
          </a:xfrm>
          <a:prstGeom prst="rect">
            <a:avLst/>
          </a:prstGeom>
          <a:noFill/>
          <a:ln>
            <a:noFill/>
          </a:ln>
        </p:spPr>
      </p:pic>
      <p:sp>
        <p:nvSpPr>
          <p:cNvPr id="752" name="Google Shape;752;p30"/>
          <p:cNvSpPr/>
          <p:nvPr/>
        </p:nvSpPr>
        <p:spPr>
          <a:xfrm>
            <a:off x="2590884" y="4645159"/>
            <a:ext cx="3928263" cy="4017451"/>
          </a:xfrm>
          <a:prstGeom prst="rect">
            <a:avLst/>
          </a:prstGeom>
          <a:solidFill>
            <a:srgbClr val="EAF0F0"/>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753" name="Google Shape;753;p30"/>
          <p:cNvSpPr/>
          <p:nvPr/>
        </p:nvSpPr>
        <p:spPr>
          <a:xfrm>
            <a:off x="2664422" y="4983680"/>
            <a:ext cx="3719946" cy="3038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Security Scanning runs automatically on docker push to an image repository by default.</a:t>
            </a:r>
            <a:endParaRPr sz="1400" b="0" i="0" u="none" strike="noStrike" cap="none">
              <a:solidFill>
                <a:srgbClr val="000000"/>
              </a:solidFill>
              <a:latin typeface="Arial"/>
              <a:ea typeface="Arial"/>
              <a:cs typeface="Arial"/>
              <a:sym typeface="Arial"/>
            </a:endParaRPr>
          </a:p>
        </p:txBody>
      </p:sp>
      <p:grpSp>
        <p:nvGrpSpPr>
          <p:cNvPr id="754" name="Google Shape;754;p30"/>
          <p:cNvGrpSpPr/>
          <p:nvPr/>
        </p:nvGrpSpPr>
        <p:grpSpPr>
          <a:xfrm>
            <a:off x="2294282" y="3683470"/>
            <a:ext cx="4462946" cy="1174723"/>
            <a:chOff x="360189" y="2120847"/>
            <a:chExt cx="3347791" cy="969314"/>
          </a:xfrm>
        </p:grpSpPr>
        <p:sp>
          <p:nvSpPr>
            <p:cNvPr id="755" name="Google Shape;755;p30"/>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756" name="Google Shape;756;p30"/>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757" name="Google Shape;757;p30"/>
            <p:cNvSpPr/>
            <p:nvPr/>
          </p:nvSpPr>
          <p:spPr>
            <a:xfrm>
              <a:off x="360189" y="2120847"/>
              <a:ext cx="3347791" cy="876632"/>
            </a:xfrm>
            <a:prstGeom prst="roundRect">
              <a:avLst>
                <a:gd name="adj" fmla="val 12439"/>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58" name="Google Shape;758;p30"/>
            <p:cNvSpPr/>
            <p:nvPr/>
          </p:nvSpPr>
          <p:spPr>
            <a:xfrm>
              <a:off x="1052574" y="2354892"/>
              <a:ext cx="2434022" cy="323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Security scan on push</a:t>
              </a:r>
              <a:endParaRPr sz="2200" b="1" i="0" u="none" strike="noStrike" cap="none">
                <a:solidFill>
                  <a:srgbClr val="FFFFFF"/>
                </a:solidFill>
                <a:latin typeface="Open Sans"/>
                <a:ea typeface="Open Sans"/>
                <a:cs typeface="Open Sans"/>
                <a:sym typeface="Open Sans"/>
              </a:endParaRPr>
            </a:p>
          </p:txBody>
        </p:sp>
        <p:sp>
          <p:nvSpPr>
            <p:cNvPr id="759" name="Google Shape;759;p30"/>
            <p:cNvSpPr/>
            <p:nvPr/>
          </p:nvSpPr>
          <p:spPr>
            <a:xfrm>
              <a:off x="481634" y="2266081"/>
              <a:ext cx="497770" cy="51663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pic>
        <p:nvPicPr>
          <p:cNvPr id="760" name="Google Shape;760;p30" descr="A close up of a logo&#10;&#10;Description automatically generated"/>
          <p:cNvPicPr preferRelativeResize="0"/>
          <p:nvPr/>
        </p:nvPicPr>
        <p:blipFill rotWithShape="1">
          <a:blip r:embed="rId5">
            <a:alphaModFix/>
          </a:blip>
          <a:srcRect/>
          <a:stretch/>
        </p:blipFill>
        <p:spPr>
          <a:xfrm>
            <a:off x="2541971" y="3967112"/>
            <a:ext cx="508397" cy="408056"/>
          </a:xfrm>
          <a:prstGeom prst="rect">
            <a:avLst/>
          </a:prstGeom>
          <a:noFill/>
          <a:ln>
            <a:noFill/>
          </a:ln>
        </p:spPr>
      </p:pic>
      <p:sp>
        <p:nvSpPr>
          <p:cNvPr id="761" name="Google Shape;761;p30"/>
          <p:cNvSpPr/>
          <p:nvPr/>
        </p:nvSpPr>
        <p:spPr>
          <a:xfrm>
            <a:off x="9824563" y="4648704"/>
            <a:ext cx="3928263" cy="4017451"/>
          </a:xfrm>
          <a:prstGeom prst="rect">
            <a:avLst/>
          </a:prstGeom>
          <a:solidFill>
            <a:srgbClr val="EAF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Manual Scanning can start scanning images manually in repositories to which the user has write access.</a:t>
            </a:r>
            <a:endParaRPr sz="2200" b="0" i="0" u="none" strike="noStrike" cap="none">
              <a:solidFill>
                <a:srgbClr val="3F3F3F"/>
              </a:solidFill>
              <a:latin typeface="Open Sans"/>
              <a:ea typeface="Open Sans"/>
              <a:cs typeface="Open Sans"/>
              <a:sym typeface="Open Sans"/>
            </a:endParaRPr>
          </a:p>
        </p:txBody>
      </p:sp>
      <p:grpSp>
        <p:nvGrpSpPr>
          <p:cNvPr id="762" name="Google Shape;762;p30"/>
          <p:cNvGrpSpPr/>
          <p:nvPr/>
        </p:nvGrpSpPr>
        <p:grpSpPr>
          <a:xfrm>
            <a:off x="9527961" y="3687015"/>
            <a:ext cx="4462946" cy="1174723"/>
            <a:chOff x="360189" y="2120847"/>
            <a:chExt cx="3347791" cy="969314"/>
          </a:xfrm>
        </p:grpSpPr>
        <p:sp>
          <p:nvSpPr>
            <p:cNvPr id="763" name="Google Shape;763;p30"/>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764" name="Google Shape;764;p30"/>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765" name="Google Shape;765;p30"/>
            <p:cNvSpPr/>
            <p:nvPr/>
          </p:nvSpPr>
          <p:spPr>
            <a:xfrm>
              <a:off x="360189" y="2120847"/>
              <a:ext cx="3347791" cy="876632"/>
            </a:xfrm>
            <a:prstGeom prst="roundRect">
              <a:avLst>
                <a:gd name="adj" fmla="val 12439"/>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66" name="Google Shape;766;p30"/>
            <p:cNvSpPr/>
            <p:nvPr/>
          </p:nvSpPr>
          <p:spPr>
            <a:xfrm>
              <a:off x="1052574" y="2354892"/>
              <a:ext cx="1947025" cy="355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Manual Scanning</a:t>
              </a:r>
              <a:endParaRPr sz="2200" b="1" i="0" u="none" strike="noStrike" cap="none">
                <a:solidFill>
                  <a:srgbClr val="FFFFFF"/>
                </a:solidFill>
                <a:latin typeface="Open Sans"/>
                <a:ea typeface="Open Sans"/>
                <a:cs typeface="Open Sans"/>
                <a:sym typeface="Open Sans"/>
              </a:endParaRPr>
            </a:p>
          </p:txBody>
        </p:sp>
        <p:sp>
          <p:nvSpPr>
            <p:cNvPr id="767" name="Google Shape;767;p30"/>
            <p:cNvSpPr/>
            <p:nvPr/>
          </p:nvSpPr>
          <p:spPr>
            <a:xfrm>
              <a:off x="481634" y="2266081"/>
              <a:ext cx="497770" cy="51663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pic>
        <p:nvPicPr>
          <p:cNvPr id="768" name="Google Shape;768;p30" descr="A picture containing drawing&#10;&#10;Description automatically generated"/>
          <p:cNvPicPr preferRelativeResize="0"/>
          <p:nvPr/>
        </p:nvPicPr>
        <p:blipFill rotWithShape="1">
          <a:blip r:embed="rId6">
            <a:alphaModFix/>
          </a:blip>
          <a:srcRect/>
          <a:stretch/>
        </p:blipFill>
        <p:spPr>
          <a:xfrm>
            <a:off x="9819864" y="3935731"/>
            <a:ext cx="401448" cy="469299"/>
          </a:xfrm>
          <a:prstGeom prst="rect">
            <a:avLst/>
          </a:prstGeom>
          <a:noFill/>
          <a:ln>
            <a:noFill/>
          </a:ln>
        </p:spPr>
      </p:pic>
      <p:sp>
        <p:nvSpPr>
          <p:cNvPr id="769" name="Google Shape;769;p30"/>
          <p:cNvSpPr/>
          <p:nvPr/>
        </p:nvSpPr>
        <p:spPr>
          <a:xfrm>
            <a:off x="583930" y="8823392"/>
            <a:ext cx="987736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https://docs.docker.com/ee/dtr/user/manage-images/scan-images-for-vulnerabilities/#manual-scanning</a:t>
            </a:r>
            <a:endParaRPr sz="1400" b="0" i="1" u="none" strike="noStrike" cap="none">
              <a:solidFill>
                <a:srgbClr val="59595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1"/>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Demonstrate an Image Passing Security Scan</a:t>
            </a:r>
            <a:endParaRPr/>
          </a:p>
        </p:txBody>
      </p:sp>
      <p:sp>
        <p:nvSpPr>
          <p:cNvPr id="775" name="Google Shape;775;p31"/>
          <p:cNvSpPr txBox="1">
            <a:spLocks noGrp="1"/>
          </p:cNvSpPr>
          <p:nvPr>
            <p:ph type="body" idx="1"/>
          </p:nvPr>
        </p:nvSpPr>
        <p:spPr>
          <a:xfrm>
            <a:off x="1902100" y="2363474"/>
            <a:ext cx="12451800" cy="4750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have been asked by your team lead to scan an image for vulnerabilities in DTR that can be fixed later.</a:t>
            </a: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Sign in to DTR with your admin credentials and navigate to </a:t>
            </a:r>
            <a:r>
              <a:rPr lang="en-US" i="1"/>
              <a:t>Security </a:t>
            </a:r>
            <a:r>
              <a:rPr lang="en-US"/>
              <a:t>tab.</a:t>
            </a:r>
            <a:endParaRPr/>
          </a:p>
          <a:p>
            <a:pPr marL="457200" lvl="0" indent="-368300" algn="l" rtl="0">
              <a:lnSpc>
                <a:spcPct val="150000"/>
              </a:lnSpc>
              <a:spcBef>
                <a:spcPts val="0"/>
              </a:spcBef>
              <a:spcAft>
                <a:spcPts val="0"/>
              </a:spcAft>
              <a:buSzPts val="2200"/>
              <a:buFont typeface="Open Sans"/>
              <a:buAutoNum type="arabicPeriod"/>
            </a:pPr>
            <a:r>
              <a:rPr lang="en-US"/>
              <a:t>Click the </a:t>
            </a:r>
            <a:r>
              <a:rPr lang="en-US" i="1"/>
              <a:t>Enable Scanning</a:t>
            </a:r>
            <a:r>
              <a:rPr lang="en-US"/>
              <a:t> button to enable image scanning.</a:t>
            </a:r>
            <a:endParaRPr/>
          </a:p>
          <a:p>
            <a:pPr marL="457200" lvl="0" indent="-368300" algn="l" rtl="0">
              <a:lnSpc>
                <a:spcPct val="150000"/>
              </a:lnSpc>
              <a:spcBef>
                <a:spcPts val="0"/>
              </a:spcBef>
              <a:spcAft>
                <a:spcPts val="0"/>
              </a:spcAft>
              <a:buSzPts val="2200"/>
              <a:buFont typeface="Open Sans"/>
              <a:buAutoNum type="arabicPeriod"/>
            </a:pPr>
            <a:r>
              <a:rPr lang="en-US"/>
              <a:t>Click </a:t>
            </a:r>
            <a:r>
              <a:rPr lang="en-US" i="1"/>
              <a:t>Enable Online Syncing</a:t>
            </a:r>
            <a:r>
              <a:rPr lang="en-US"/>
              <a:t> to automatically scan an image while pushing it.</a:t>
            </a:r>
            <a:endParaRPr/>
          </a:p>
          <a:p>
            <a:pPr marL="457200" lvl="0" indent="-368300" algn="l" rtl="0">
              <a:lnSpc>
                <a:spcPct val="150000"/>
              </a:lnSpc>
              <a:spcBef>
                <a:spcPts val="0"/>
              </a:spcBef>
              <a:spcAft>
                <a:spcPts val="0"/>
              </a:spcAft>
              <a:buSzPts val="2200"/>
              <a:buFont typeface="Open Sans"/>
              <a:buAutoNum type="arabicPeriod"/>
            </a:pPr>
            <a:r>
              <a:rPr lang="en-US"/>
              <a:t>Set </a:t>
            </a:r>
            <a:r>
              <a:rPr lang="en-US" i="1"/>
              <a:t>Scanning Mode</a:t>
            </a:r>
            <a:r>
              <a:rPr lang="en-US"/>
              <a:t> to </a:t>
            </a:r>
            <a:r>
              <a:rPr lang="en-US" i="1"/>
              <a:t>On Push</a:t>
            </a:r>
            <a:r>
              <a:rPr lang="en-US"/>
              <a:t> or </a:t>
            </a:r>
            <a:r>
              <a:rPr lang="en-US" i="1"/>
              <a:t>Manual </a:t>
            </a:r>
            <a:r>
              <a:rPr lang="en-US"/>
              <a:t>while creating repositories.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7"/>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Client Bundle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Client Bundle</a:t>
            </a:r>
            <a:endParaRPr/>
          </a:p>
        </p:txBody>
      </p:sp>
      <p:pic>
        <p:nvPicPr>
          <p:cNvPr id="787" name="Google Shape;787;p38"/>
          <p:cNvPicPr preferRelativeResize="0"/>
          <p:nvPr/>
        </p:nvPicPr>
        <p:blipFill rotWithShape="1">
          <a:blip r:embed="rId3">
            <a:alphaModFix/>
          </a:blip>
          <a:srcRect/>
          <a:stretch/>
        </p:blipFill>
        <p:spPr>
          <a:xfrm>
            <a:off x="6117048" y="547277"/>
            <a:ext cx="4063475" cy="481699"/>
          </a:xfrm>
          <a:prstGeom prst="rect">
            <a:avLst/>
          </a:prstGeom>
          <a:noFill/>
          <a:ln>
            <a:noFill/>
          </a:ln>
        </p:spPr>
      </p:pic>
      <p:sp>
        <p:nvSpPr>
          <p:cNvPr id="788" name="Google Shape;788;p38"/>
          <p:cNvSpPr/>
          <p:nvPr/>
        </p:nvSpPr>
        <p:spPr>
          <a:xfrm>
            <a:off x="1369373" y="1617167"/>
            <a:ext cx="13011645" cy="812562"/>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client bundle is a group of certificates downloadable directly from the Docker Universal Control Plane (UCP) user interface within the admin section for “My Profile.” </a:t>
            </a:r>
            <a:endParaRPr sz="2200" b="0" i="0" u="none" strike="noStrike" cap="none">
              <a:solidFill>
                <a:srgbClr val="3F3F3F"/>
              </a:solidFill>
              <a:latin typeface="Open Sans"/>
              <a:ea typeface="Open Sans"/>
              <a:cs typeface="Open Sans"/>
              <a:sym typeface="Open Sans"/>
            </a:endParaRPr>
          </a:p>
        </p:txBody>
      </p:sp>
      <p:grpSp>
        <p:nvGrpSpPr>
          <p:cNvPr id="789" name="Google Shape;789;p38"/>
          <p:cNvGrpSpPr/>
          <p:nvPr/>
        </p:nvGrpSpPr>
        <p:grpSpPr>
          <a:xfrm>
            <a:off x="6873308" y="5020989"/>
            <a:ext cx="3299105" cy="1727758"/>
            <a:chOff x="2763837" y="1895702"/>
            <a:chExt cx="3616325" cy="1893888"/>
          </a:xfrm>
        </p:grpSpPr>
        <p:grpSp>
          <p:nvGrpSpPr>
            <p:cNvPr id="790" name="Google Shape;790;p38"/>
            <p:cNvGrpSpPr/>
            <p:nvPr/>
          </p:nvGrpSpPr>
          <p:grpSpPr>
            <a:xfrm>
              <a:off x="3168650" y="1895702"/>
              <a:ext cx="2801938" cy="673100"/>
              <a:chOff x="3313113" y="2349727"/>
              <a:chExt cx="2801938" cy="673100"/>
            </a:xfrm>
          </p:grpSpPr>
          <p:sp>
            <p:nvSpPr>
              <p:cNvPr id="791" name="Google Shape;791;p38"/>
              <p:cNvSpPr/>
              <p:nvPr/>
            </p:nvSpPr>
            <p:spPr>
              <a:xfrm>
                <a:off x="5759450" y="2349727"/>
                <a:ext cx="138113" cy="339725"/>
              </a:xfrm>
              <a:custGeom>
                <a:avLst/>
                <a:gdLst/>
                <a:ahLst/>
                <a:cxnLst/>
                <a:rect l="l" t="t" r="r" b="b"/>
                <a:pathLst>
                  <a:path w="87" h="214" extrusionOk="0">
                    <a:moveTo>
                      <a:pt x="87" y="109"/>
                    </a:moveTo>
                    <a:lnTo>
                      <a:pt x="87" y="214"/>
                    </a:lnTo>
                    <a:lnTo>
                      <a:pt x="0" y="104"/>
                    </a:lnTo>
                    <a:lnTo>
                      <a:pt x="0" y="0"/>
                    </a:lnTo>
                    <a:lnTo>
                      <a:pt x="87" y="109"/>
                    </a:lnTo>
                    <a:close/>
                  </a:path>
                </a:pathLst>
              </a:custGeom>
              <a:solidFill>
                <a:srgbClr val="1E4E79"/>
              </a:solidFill>
              <a:ln w="9525" cap="flat" cmpd="sng">
                <a:solidFill>
                  <a:srgbClr val="1E4E79"/>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2" name="Google Shape;792;p38"/>
              <p:cNvSpPr/>
              <p:nvPr/>
            </p:nvSpPr>
            <p:spPr>
              <a:xfrm>
                <a:off x="3532188" y="2419577"/>
                <a:ext cx="144463" cy="339725"/>
              </a:xfrm>
              <a:custGeom>
                <a:avLst/>
                <a:gdLst/>
                <a:ahLst/>
                <a:cxnLst/>
                <a:rect l="l" t="t" r="r" b="b"/>
                <a:pathLst>
                  <a:path w="91" h="214" extrusionOk="0">
                    <a:moveTo>
                      <a:pt x="91" y="0"/>
                    </a:moveTo>
                    <a:lnTo>
                      <a:pt x="91" y="106"/>
                    </a:lnTo>
                    <a:lnTo>
                      <a:pt x="0" y="214"/>
                    </a:lnTo>
                    <a:lnTo>
                      <a:pt x="0" y="110"/>
                    </a:lnTo>
                    <a:lnTo>
                      <a:pt x="91" y="0"/>
                    </a:lnTo>
                    <a:close/>
                  </a:path>
                </a:pathLst>
              </a:custGeom>
              <a:solidFill>
                <a:srgbClr val="1E4E79"/>
              </a:solidFill>
              <a:ln w="9525" cap="flat" cmpd="sng">
                <a:solidFill>
                  <a:srgbClr val="1E4E79"/>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3" name="Google Shape;793;p38"/>
              <p:cNvSpPr/>
              <p:nvPr/>
            </p:nvSpPr>
            <p:spPr>
              <a:xfrm>
                <a:off x="5973763" y="2614839"/>
                <a:ext cx="141288" cy="339725"/>
              </a:xfrm>
              <a:custGeom>
                <a:avLst/>
                <a:gdLst/>
                <a:ahLst/>
                <a:cxnLst/>
                <a:rect l="l" t="t" r="r" b="b"/>
                <a:pathLst>
                  <a:path w="89" h="214" extrusionOk="0">
                    <a:moveTo>
                      <a:pt x="89" y="108"/>
                    </a:moveTo>
                    <a:lnTo>
                      <a:pt x="89" y="214"/>
                    </a:lnTo>
                    <a:lnTo>
                      <a:pt x="0" y="106"/>
                    </a:lnTo>
                    <a:lnTo>
                      <a:pt x="0" y="0"/>
                    </a:lnTo>
                    <a:lnTo>
                      <a:pt x="89" y="108"/>
                    </a:lnTo>
                    <a:close/>
                  </a:path>
                </a:pathLst>
              </a:custGeom>
              <a:solidFill>
                <a:srgbClr val="1E4E79"/>
              </a:solidFill>
              <a:ln w="9525" cap="flat" cmpd="sng">
                <a:solidFill>
                  <a:srgbClr val="1E4E79"/>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4" name="Google Shape;794;p38"/>
              <p:cNvSpPr/>
              <p:nvPr/>
            </p:nvSpPr>
            <p:spPr>
              <a:xfrm>
                <a:off x="3313113" y="2691039"/>
                <a:ext cx="138113" cy="331788"/>
              </a:xfrm>
              <a:custGeom>
                <a:avLst/>
                <a:gdLst/>
                <a:ahLst/>
                <a:cxnLst/>
                <a:rect l="l" t="t" r="r" b="b"/>
                <a:pathLst>
                  <a:path w="87" h="209" extrusionOk="0">
                    <a:moveTo>
                      <a:pt x="87" y="0"/>
                    </a:moveTo>
                    <a:lnTo>
                      <a:pt x="87" y="105"/>
                    </a:lnTo>
                    <a:lnTo>
                      <a:pt x="0" y="209"/>
                    </a:lnTo>
                    <a:lnTo>
                      <a:pt x="0" y="105"/>
                    </a:lnTo>
                    <a:lnTo>
                      <a:pt x="87" y="0"/>
                    </a:lnTo>
                    <a:close/>
                  </a:path>
                </a:pathLst>
              </a:custGeom>
              <a:solidFill>
                <a:srgbClr val="1E4E79"/>
              </a:solidFill>
              <a:ln w="9525" cap="flat" cmpd="sng">
                <a:solidFill>
                  <a:srgbClr val="1E4E79"/>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nvGrpSpPr>
            <p:cNvPr id="795" name="Google Shape;795;p38"/>
            <p:cNvGrpSpPr/>
            <p:nvPr/>
          </p:nvGrpSpPr>
          <p:grpSpPr>
            <a:xfrm>
              <a:off x="2763837" y="1916339"/>
              <a:ext cx="3616325" cy="1873251"/>
              <a:chOff x="2908300" y="2370364"/>
              <a:chExt cx="3616325" cy="1873251"/>
            </a:xfrm>
          </p:grpSpPr>
          <p:sp>
            <p:nvSpPr>
              <p:cNvPr id="796" name="Google Shape;796;p38"/>
              <p:cNvSpPr/>
              <p:nvPr/>
            </p:nvSpPr>
            <p:spPr>
              <a:xfrm>
                <a:off x="6115050" y="2370364"/>
                <a:ext cx="409575" cy="584200"/>
              </a:xfrm>
              <a:custGeom>
                <a:avLst/>
                <a:gdLst/>
                <a:ahLst/>
                <a:cxnLst/>
                <a:rect l="l" t="t" r="r" b="b"/>
                <a:pathLst>
                  <a:path w="258" h="368" extrusionOk="0">
                    <a:moveTo>
                      <a:pt x="258" y="0"/>
                    </a:moveTo>
                    <a:lnTo>
                      <a:pt x="258" y="105"/>
                    </a:lnTo>
                    <a:lnTo>
                      <a:pt x="0" y="368"/>
                    </a:lnTo>
                    <a:lnTo>
                      <a:pt x="0" y="262"/>
                    </a:lnTo>
                    <a:lnTo>
                      <a:pt x="258" y="0"/>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7" name="Google Shape;797;p38"/>
              <p:cNvSpPr/>
              <p:nvPr/>
            </p:nvSpPr>
            <p:spPr>
              <a:xfrm>
                <a:off x="2908300" y="2435452"/>
                <a:ext cx="404813" cy="587375"/>
              </a:xfrm>
              <a:custGeom>
                <a:avLst/>
                <a:gdLst/>
                <a:ahLst/>
                <a:cxnLst/>
                <a:rect l="l" t="t" r="r" b="b"/>
                <a:pathLst>
                  <a:path w="255" h="370" extrusionOk="0">
                    <a:moveTo>
                      <a:pt x="255" y="266"/>
                    </a:moveTo>
                    <a:lnTo>
                      <a:pt x="255" y="370"/>
                    </a:lnTo>
                    <a:lnTo>
                      <a:pt x="0" y="105"/>
                    </a:lnTo>
                    <a:lnTo>
                      <a:pt x="0" y="0"/>
                    </a:lnTo>
                    <a:lnTo>
                      <a:pt x="255" y="266"/>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8" name="Google Shape;798;p38"/>
              <p:cNvSpPr/>
              <p:nvPr/>
            </p:nvSpPr>
            <p:spPr>
              <a:xfrm>
                <a:off x="3451225" y="2691039"/>
                <a:ext cx="912813" cy="1408113"/>
              </a:xfrm>
              <a:custGeom>
                <a:avLst/>
                <a:gdLst/>
                <a:ahLst/>
                <a:cxnLst/>
                <a:rect l="l" t="t" r="r" b="b"/>
                <a:pathLst>
                  <a:path w="336" h="518" extrusionOk="0">
                    <a:moveTo>
                      <a:pt x="336" y="457"/>
                    </a:moveTo>
                    <a:cubicBezTo>
                      <a:pt x="336" y="518"/>
                      <a:pt x="336" y="518"/>
                      <a:pt x="336" y="518"/>
                    </a:cubicBezTo>
                    <a:cubicBezTo>
                      <a:pt x="336" y="486"/>
                      <a:pt x="332" y="455"/>
                      <a:pt x="325" y="423"/>
                    </a:cubicBezTo>
                    <a:cubicBezTo>
                      <a:pt x="319" y="399"/>
                      <a:pt x="311" y="375"/>
                      <a:pt x="300" y="351"/>
                    </a:cubicBezTo>
                    <a:cubicBezTo>
                      <a:pt x="290" y="327"/>
                      <a:pt x="277" y="303"/>
                      <a:pt x="261" y="280"/>
                    </a:cubicBezTo>
                    <a:cubicBezTo>
                      <a:pt x="245" y="257"/>
                      <a:pt x="227" y="235"/>
                      <a:pt x="207" y="213"/>
                    </a:cubicBezTo>
                    <a:cubicBezTo>
                      <a:pt x="186" y="192"/>
                      <a:pt x="163" y="171"/>
                      <a:pt x="138" y="151"/>
                    </a:cubicBezTo>
                    <a:cubicBezTo>
                      <a:pt x="98" y="118"/>
                      <a:pt x="51" y="88"/>
                      <a:pt x="0" y="61"/>
                    </a:cubicBezTo>
                    <a:cubicBezTo>
                      <a:pt x="0" y="0"/>
                      <a:pt x="0" y="0"/>
                      <a:pt x="0" y="0"/>
                    </a:cubicBezTo>
                    <a:cubicBezTo>
                      <a:pt x="51" y="27"/>
                      <a:pt x="98" y="57"/>
                      <a:pt x="138" y="90"/>
                    </a:cubicBezTo>
                    <a:cubicBezTo>
                      <a:pt x="163" y="110"/>
                      <a:pt x="186" y="130"/>
                      <a:pt x="207" y="152"/>
                    </a:cubicBezTo>
                    <a:cubicBezTo>
                      <a:pt x="227" y="174"/>
                      <a:pt x="245" y="196"/>
                      <a:pt x="261" y="219"/>
                    </a:cubicBezTo>
                    <a:cubicBezTo>
                      <a:pt x="277" y="242"/>
                      <a:pt x="290" y="265"/>
                      <a:pt x="300" y="289"/>
                    </a:cubicBezTo>
                    <a:cubicBezTo>
                      <a:pt x="311" y="313"/>
                      <a:pt x="319" y="338"/>
                      <a:pt x="325" y="362"/>
                    </a:cubicBezTo>
                    <a:cubicBezTo>
                      <a:pt x="332" y="393"/>
                      <a:pt x="336" y="425"/>
                      <a:pt x="336" y="457"/>
                    </a:cubicBez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99" name="Google Shape;799;p38"/>
              <p:cNvSpPr/>
              <p:nvPr/>
            </p:nvSpPr>
            <p:spPr>
              <a:xfrm>
                <a:off x="4876800" y="2614839"/>
                <a:ext cx="1096963" cy="1506538"/>
              </a:xfrm>
              <a:custGeom>
                <a:avLst/>
                <a:gdLst/>
                <a:ahLst/>
                <a:cxnLst/>
                <a:rect l="l" t="t" r="r" b="b"/>
                <a:pathLst>
                  <a:path w="404" h="554" extrusionOk="0">
                    <a:moveTo>
                      <a:pt x="0" y="554"/>
                    </a:moveTo>
                    <a:cubicBezTo>
                      <a:pt x="0" y="492"/>
                      <a:pt x="0" y="492"/>
                      <a:pt x="0" y="492"/>
                    </a:cubicBezTo>
                    <a:cubicBezTo>
                      <a:pt x="0" y="481"/>
                      <a:pt x="0" y="470"/>
                      <a:pt x="1" y="459"/>
                    </a:cubicBezTo>
                    <a:cubicBezTo>
                      <a:pt x="4" y="433"/>
                      <a:pt x="9" y="406"/>
                      <a:pt x="17" y="380"/>
                    </a:cubicBezTo>
                    <a:cubicBezTo>
                      <a:pt x="24" y="354"/>
                      <a:pt x="35" y="329"/>
                      <a:pt x="49" y="303"/>
                    </a:cubicBezTo>
                    <a:cubicBezTo>
                      <a:pt x="62" y="278"/>
                      <a:pt x="79" y="254"/>
                      <a:pt x="98" y="229"/>
                    </a:cubicBezTo>
                    <a:cubicBezTo>
                      <a:pt x="118" y="205"/>
                      <a:pt x="140" y="182"/>
                      <a:pt x="164" y="160"/>
                    </a:cubicBezTo>
                    <a:cubicBezTo>
                      <a:pt x="188" y="137"/>
                      <a:pt x="215" y="116"/>
                      <a:pt x="244" y="95"/>
                    </a:cubicBezTo>
                    <a:cubicBezTo>
                      <a:pt x="273" y="74"/>
                      <a:pt x="304" y="55"/>
                      <a:pt x="337" y="36"/>
                    </a:cubicBezTo>
                    <a:cubicBezTo>
                      <a:pt x="359" y="24"/>
                      <a:pt x="381" y="12"/>
                      <a:pt x="404" y="0"/>
                    </a:cubicBezTo>
                    <a:cubicBezTo>
                      <a:pt x="404" y="62"/>
                      <a:pt x="404" y="62"/>
                      <a:pt x="404" y="62"/>
                    </a:cubicBezTo>
                    <a:cubicBezTo>
                      <a:pt x="381" y="73"/>
                      <a:pt x="359" y="85"/>
                      <a:pt x="337" y="97"/>
                    </a:cubicBezTo>
                    <a:cubicBezTo>
                      <a:pt x="304" y="116"/>
                      <a:pt x="273" y="136"/>
                      <a:pt x="244" y="156"/>
                    </a:cubicBezTo>
                    <a:cubicBezTo>
                      <a:pt x="215" y="177"/>
                      <a:pt x="188" y="198"/>
                      <a:pt x="164" y="221"/>
                    </a:cubicBezTo>
                    <a:cubicBezTo>
                      <a:pt x="140" y="243"/>
                      <a:pt x="118" y="267"/>
                      <a:pt x="98" y="291"/>
                    </a:cubicBezTo>
                    <a:cubicBezTo>
                      <a:pt x="79" y="315"/>
                      <a:pt x="62" y="340"/>
                      <a:pt x="49" y="365"/>
                    </a:cubicBezTo>
                    <a:cubicBezTo>
                      <a:pt x="35" y="390"/>
                      <a:pt x="24" y="416"/>
                      <a:pt x="17" y="442"/>
                    </a:cubicBezTo>
                    <a:cubicBezTo>
                      <a:pt x="9" y="468"/>
                      <a:pt x="4" y="494"/>
                      <a:pt x="1" y="520"/>
                    </a:cubicBezTo>
                    <a:cubicBezTo>
                      <a:pt x="0" y="531"/>
                      <a:pt x="0" y="543"/>
                      <a:pt x="0" y="554"/>
                    </a:cubicBez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800" name="Google Shape;800;p38"/>
              <p:cNvSpPr/>
              <p:nvPr/>
            </p:nvSpPr>
            <p:spPr>
              <a:xfrm>
                <a:off x="4356100" y="4076927"/>
                <a:ext cx="528638" cy="166688"/>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801" name="Google Shape;801;p38"/>
            <p:cNvSpPr/>
            <p:nvPr/>
          </p:nvSpPr>
          <p:spPr>
            <a:xfrm>
              <a:off x="2763837" y="1895702"/>
              <a:ext cx="3616325" cy="1727200"/>
            </a:xfrm>
            <a:custGeom>
              <a:avLst/>
              <a:gdLst/>
              <a:ahLst/>
              <a:cxnLst/>
              <a:rect l="l" t="t" r="r" b="b"/>
              <a:pathLst>
                <a:path w="1332" h="636" extrusionOk="0">
                  <a:moveTo>
                    <a:pt x="1050" y="0"/>
                  </a:moveTo>
                  <a:cubicBezTo>
                    <a:pt x="1332" y="8"/>
                    <a:pt x="1332" y="8"/>
                    <a:pt x="1332" y="8"/>
                  </a:cubicBezTo>
                  <a:cubicBezTo>
                    <a:pt x="1181" y="161"/>
                    <a:pt x="1181" y="161"/>
                    <a:pt x="1181" y="161"/>
                  </a:cubicBezTo>
                  <a:cubicBezTo>
                    <a:pt x="1129" y="98"/>
                    <a:pt x="1129" y="98"/>
                    <a:pt x="1129" y="98"/>
                  </a:cubicBezTo>
                  <a:cubicBezTo>
                    <a:pt x="1106" y="110"/>
                    <a:pt x="1084" y="122"/>
                    <a:pt x="1062" y="134"/>
                  </a:cubicBezTo>
                  <a:cubicBezTo>
                    <a:pt x="1029" y="153"/>
                    <a:pt x="998" y="172"/>
                    <a:pt x="969" y="193"/>
                  </a:cubicBezTo>
                  <a:cubicBezTo>
                    <a:pt x="940" y="214"/>
                    <a:pt x="913" y="235"/>
                    <a:pt x="889" y="258"/>
                  </a:cubicBezTo>
                  <a:cubicBezTo>
                    <a:pt x="865" y="280"/>
                    <a:pt x="843" y="303"/>
                    <a:pt x="823" y="327"/>
                  </a:cubicBezTo>
                  <a:cubicBezTo>
                    <a:pt x="804" y="352"/>
                    <a:pt x="787" y="376"/>
                    <a:pt x="774" y="401"/>
                  </a:cubicBezTo>
                  <a:cubicBezTo>
                    <a:pt x="760" y="427"/>
                    <a:pt x="749" y="452"/>
                    <a:pt x="742" y="478"/>
                  </a:cubicBezTo>
                  <a:cubicBezTo>
                    <a:pt x="734" y="504"/>
                    <a:pt x="729" y="531"/>
                    <a:pt x="726" y="557"/>
                  </a:cubicBezTo>
                  <a:cubicBezTo>
                    <a:pt x="724" y="582"/>
                    <a:pt x="725" y="606"/>
                    <a:pt x="727" y="631"/>
                  </a:cubicBezTo>
                  <a:cubicBezTo>
                    <a:pt x="727" y="633"/>
                    <a:pt x="727" y="634"/>
                    <a:pt x="728" y="636"/>
                  </a:cubicBezTo>
                  <a:cubicBezTo>
                    <a:pt x="533" y="636"/>
                    <a:pt x="533" y="636"/>
                    <a:pt x="533" y="636"/>
                  </a:cubicBezTo>
                  <a:cubicBezTo>
                    <a:pt x="533" y="632"/>
                    <a:pt x="533" y="629"/>
                    <a:pt x="534" y="625"/>
                  </a:cubicBezTo>
                  <a:cubicBezTo>
                    <a:pt x="538" y="579"/>
                    <a:pt x="535" y="533"/>
                    <a:pt x="525" y="488"/>
                  </a:cubicBezTo>
                  <a:cubicBezTo>
                    <a:pt x="519" y="464"/>
                    <a:pt x="511" y="439"/>
                    <a:pt x="500" y="415"/>
                  </a:cubicBezTo>
                  <a:cubicBezTo>
                    <a:pt x="490" y="391"/>
                    <a:pt x="477" y="368"/>
                    <a:pt x="461" y="345"/>
                  </a:cubicBezTo>
                  <a:cubicBezTo>
                    <a:pt x="445" y="322"/>
                    <a:pt x="427" y="300"/>
                    <a:pt x="407" y="278"/>
                  </a:cubicBezTo>
                  <a:cubicBezTo>
                    <a:pt x="386" y="256"/>
                    <a:pt x="363" y="236"/>
                    <a:pt x="338" y="216"/>
                  </a:cubicBezTo>
                  <a:cubicBezTo>
                    <a:pt x="298" y="183"/>
                    <a:pt x="251" y="153"/>
                    <a:pt x="200" y="126"/>
                  </a:cubicBezTo>
                  <a:cubicBezTo>
                    <a:pt x="149" y="187"/>
                    <a:pt x="149" y="187"/>
                    <a:pt x="149" y="187"/>
                  </a:cubicBezTo>
                  <a:cubicBezTo>
                    <a:pt x="0" y="32"/>
                    <a:pt x="0" y="32"/>
                    <a:pt x="0" y="32"/>
                  </a:cubicBezTo>
                  <a:cubicBezTo>
                    <a:pt x="283" y="26"/>
                    <a:pt x="283" y="26"/>
                    <a:pt x="283" y="26"/>
                  </a:cubicBezTo>
                  <a:cubicBezTo>
                    <a:pt x="230" y="90"/>
                    <a:pt x="230" y="90"/>
                    <a:pt x="230" y="90"/>
                  </a:cubicBezTo>
                  <a:cubicBezTo>
                    <a:pt x="292" y="114"/>
                    <a:pt x="351" y="143"/>
                    <a:pt x="405" y="176"/>
                  </a:cubicBezTo>
                  <a:cubicBezTo>
                    <a:pt x="437" y="195"/>
                    <a:pt x="467" y="215"/>
                    <a:pt x="495" y="237"/>
                  </a:cubicBezTo>
                  <a:cubicBezTo>
                    <a:pt x="523" y="259"/>
                    <a:pt x="549" y="283"/>
                    <a:pt x="572" y="307"/>
                  </a:cubicBezTo>
                  <a:cubicBezTo>
                    <a:pt x="595" y="330"/>
                    <a:pt x="614" y="355"/>
                    <a:pt x="632" y="380"/>
                  </a:cubicBezTo>
                  <a:cubicBezTo>
                    <a:pt x="636" y="375"/>
                    <a:pt x="639" y="370"/>
                    <a:pt x="643" y="365"/>
                  </a:cubicBezTo>
                  <a:cubicBezTo>
                    <a:pt x="665" y="338"/>
                    <a:pt x="689" y="311"/>
                    <a:pt x="716" y="286"/>
                  </a:cubicBezTo>
                  <a:cubicBezTo>
                    <a:pt x="744" y="261"/>
                    <a:pt x="774" y="237"/>
                    <a:pt x="805" y="214"/>
                  </a:cubicBezTo>
                  <a:cubicBezTo>
                    <a:pt x="837" y="192"/>
                    <a:pt x="871" y="171"/>
                    <a:pt x="907" y="151"/>
                  </a:cubicBezTo>
                  <a:cubicBezTo>
                    <a:pt x="942" y="132"/>
                    <a:pt x="979" y="114"/>
                    <a:pt x="1018" y="97"/>
                  </a:cubicBezTo>
                  <a:cubicBezTo>
                    <a:pt x="1045" y="85"/>
                    <a:pt x="1073" y="74"/>
                    <a:pt x="1101" y="64"/>
                  </a:cubicBezTo>
                  <a:lnTo>
                    <a:pt x="105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802" name="Google Shape;802;p38"/>
          <p:cNvSpPr txBox="1"/>
          <p:nvPr/>
        </p:nvSpPr>
        <p:spPr>
          <a:xfrm>
            <a:off x="6582787" y="7010401"/>
            <a:ext cx="370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UCP Client Bundles</a:t>
            </a:r>
            <a:endParaRPr sz="2200" b="0" i="0" u="none" strike="noStrike" cap="none">
              <a:solidFill>
                <a:srgbClr val="3F3F3F"/>
              </a:solidFill>
              <a:latin typeface="Open Sans"/>
              <a:ea typeface="Open Sans"/>
              <a:cs typeface="Open Sans"/>
              <a:sym typeface="Open Sans"/>
            </a:endParaRPr>
          </a:p>
        </p:txBody>
      </p:sp>
      <p:sp>
        <p:nvSpPr>
          <p:cNvPr id="803" name="Google Shape;803;p38"/>
          <p:cNvSpPr txBox="1"/>
          <p:nvPr/>
        </p:nvSpPr>
        <p:spPr>
          <a:xfrm>
            <a:off x="1662550" y="4007002"/>
            <a:ext cx="4675909" cy="110799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Admin user certificate bundles: </a:t>
            </a:r>
            <a:r>
              <a:rPr lang="en-US" sz="2200" b="0" i="0" u="none" strike="noStrike" cap="none">
                <a:solidFill>
                  <a:srgbClr val="44494E"/>
                </a:solidFill>
                <a:latin typeface="Open Sans"/>
                <a:ea typeface="Open Sans"/>
                <a:cs typeface="Open Sans"/>
                <a:sym typeface="Open Sans"/>
              </a:rPr>
              <a:t>Allow the running of docker commands on the Docker Engine of any node</a:t>
            </a:r>
            <a:endParaRPr sz="1400" b="0" i="0" u="none" strike="noStrike" cap="none">
              <a:solidFill>
                <a:srgbClr val="000000"/>
              </a:solidFill>
              <a:latin typeface="Arial"/>
              <a:ea typeface="Arial"/>
              <a:cs typeface="Arial"/>
              <a:sym typeface="Arial"/>
            </a:endParaRPr>
          </a:p>
        </p:txBody>
      </p:sp>
      <p:sp>
        <p:nvSpPr>
          <p:cNvPr id="804" name="Google Shape;804;p38"/>
          <p:cNvSpPr txBox="1"/>
          <p:nvPr/>
        </p:nvSpPr>
        <p:spPr>
          <a:xfrm>
            <a:off x="10629350" y="4020875"/>
            <a:ext cx="4063500"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User certificate bundles: </a:t>
            </a:r>
            <a:r>
              <a:rPr lang="en-US" sz="2200" b="0" i="0" u="none" strike="noStrike" cap="none">
                <a:solidFill>
                  <a:srgbClr val="3F3F3F"/>
                </a:solidFill>
                <a:latin typeface="Open Sans"/>
                <a:ea typeface="Open Sans"/>
                <a:cs typeface="Open Sans"/>
                <a:sym typeface="Open Sans"/>
              </a:rPr>
              <a:t>Only allow running docker commands through a UCP controller node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9"/>
          <p:cNvSpPr/>
          <p:nvPr/>
        </p:nvSpPr>
        <p:spPr>
          <a:xfrm>
            <a:off x="6459560" y="3204392"/>
            <a:ext cx="7914132" cy="33500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810" name="Google Shape;810;p3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UCP</a:t>
            </a:r>
            <a:endParaRPr/>
          </a:p>
        </p:txBody>
      </p:sp>
      <p:pic>
        <p:nvPicPr>
          <p:cNvPr id="811" name="Google Shape;811;p39"/>
          <p:cNvPicPr preferRelativeResize="0"/>
          <p:nvPr/>
        </p:nvPicPr>
        <p:blipFill rotWithShape="1">
          <a:blip r:embed="rId3">
            <a:alphaModFix/>
          </a:blip>
          <a:srcRect/>
          <a:stretch/>
        </p:blipFill>
        <p:spPr>
          <a:xfrm>
            <a:off x="5093546" y="649718"/>
            <a:ext cx="6068915" cy="365760"/>
          </a:xfrm>
          <a:prstGeom prst="rect">
            <a:avLst/>
          </a:prstGeom>
          <a:noFill/>
          <a:ln>
            <a:noFill/>
          </a:ln>
        </p:spPr>
      </p:pic>
      <p:sp>
        <p:nvSpPr>
          <p:cNvPr id="812" name="Google Shape;812;p39"/>
          <p:cNvSpPr/>
          <p:nvPr/>
        </p:nvSpPr>
        <p:spPr>
          <a:xfrm>
            <a:off x="2048098" y="7115546"/>
            <a:ext cx="3168141"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Docker CLI client</a:t>
            </a:r>
            <a:endParaRPr sz="2200" b="0" i="0" u="none" strike="noStrike" cap="none">
              <a:solidFill>
                <a:schemeClr val="lt1"/>
              </a:solidFill>
              <a:latin typeface="Open Sans"/>
              <a:ea typeface="Open Sans"/>
              <a:cs typeface="Open Sans"/>
              <a:sym typeface="Open Sans"/>
            </a:endParaRPr>
          </a:p>
        </p:txBody>
      </p:sp>
      <p:sp>
        <p:nvSpPr>
          <p:cNvPr id="813" name="Google Shape;813;p39"/>
          <p:cNvSpPr/>
          <p:nvPr/>
        </p:nvSpPr>
        <p:spPr>
          <a:xfrm>
            <a:off x="2032000" y="3253187"/>
            <a:ext cx="3184241" cy="718828"/>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Centralized cluster management</a:t>
            </a:r>
            <a:endParaRPr sz="2200" b="0" i="0" u="none" strike="noStrike" cap="none">
              <a:solidFill>
                <a:schemeClr val="lt1"/>
              </a:solidFill>
              <a:latin typeface="Open Sans"/>
              <a:ea typeface="Open Sans"/>
              <a:cs typeface="Open Sans"/>
              <a:sym typeface="Open Sans"/>
            </a:endParaRPr>
          </a:p>
        </p:txBody>
      </p:sp>
      <p:sp>
        <p:nvSpPr>
          <p:cNvPr id="814" name="Google Shape;814;p39"/>
          <p:cNvSpPr/>
          <p:nvPr/>
        </p:nvSpPr>
        <p:spPr>
          <a:xfrm>
            <a:off x="2048099" y="4500030"/>
            <a:ext cx="3168142" cy="79122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815" name="Google Shape;815;p39"/>
          <p:cNvSpPr/>
          <p:nvPr/>
        </p:nvSpPr>
        <p:spPr>
          <a:xfrm>
            <a:off x="2048099" y="1940876"/>
            <a:ext cx="3188922" cy="784296"/>
          </a:xfrm>
          <a:prstGeom prst="roundRect">
            <a:avLst>
              <a:gd name="adj" fmla="val 16667"/>
            </a:avLst>
          </a:prstGeom>
          <a:solidFill>
            <a:schemeClr val="accent1"/>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Universal control plane overview</a:t>
            </a:r>
            <a:endParaRPr sz="1400" b="0" i="0" u="none" strike="noStrike" cap="none">
              <a:solidFill>
                <a:srgbClr val="000000"/>
              </a:solidFill>
              <a:latin typeface="Arial"/>
              <a:ea typeface="Arial"/>
              <a:cs typeface="Arial"/>
              <a:sym typeface="Arial"/>
            </a:endParaRPr>
          </a:p>
        </p:txBody>
      </p:sp>
      <p:sp>
        <p:nvSpPr>
          <p:cNvPr id="816" name="Google Shape;816;p39"/>
          <p:cNvSpPr/>
          <p:nvPr/>
        </p:nvSpPr>
        <p:spPr>
          <a:xfrm>
            <a:off x="2048100" y="5819271"/>
            <a:ext cx="3209698" cy="768259"/>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2200" b="0" i="0" u="none" strike="noStrike" cap="none">
              <a:solidFill>
                <a:schemeClr val="lt1"/>
              </a:solidFill>
              <a:latin typeface="Open Sans"/>
              <a:ea typeface="Open Sans"/>
              <a:cs typeface="Open Sans"/>
              <a:sym typeface="Open Sans"/>
            </a:endParaRPr>
          </a:p>
        </p:txBody>
      </p:sp>
      <p:sp>
        <p:nvSpPr>
          <p:cNvPr id="817" name="Google Shape;817;p39"/>
          <p:cNvSpPr txBox="1"/>
          <p:nvPr/>
        </p:nvSpPr>
        <p:spPr>
          <a:xfrm>
            <a:off x="7024255" y="4281053"/>
            <a:ext cx="6483927"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Universal Control Plane (UCP) is the enterprise-grade cluster management solution from Docker.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UCP</a:t>
            </a:r>
            <a:endParaRPr/>
          </a:p>
        </p:txBody>
      </p:sp>
      <p:pic>
        <p:nvPicPr>
          <p:cNvPr id="823" name="Google Shape;823;p40"/>
          <p:cNvPicPr preferRelativeResize="0"/>
          <p:nvPr/>
        </p:nvPicPr>
        <p:blipFill rotWithShape="1">
          <a:blip r:embed="rId3">
            <a:alphaModFix/>
          </a:blip>
          <a:srcRect/>
          <a:stretch/>
        </p:blipFill>
        <p:spPr>
          <a:xfrm>
            <a:off x="5093546" y="649718"/>
            <a:ext cx="6068915" cy="365760"/>
          </a:xfrm>
          <a:prstGeom prst="rect">
            <a:avLst/>
          </a:prstGeom>
          <a:noFill/>
          <a:ln>
            <a:noFill/>
          </a:ln>
        </p:spPr>
      </p:pic>
      <p:sp>
        <p:nvSpPr>
          <p:cNvPr id="824" name="Google Shape;824;p40"/>
          <p:cNvSpPr/>
          <p:nvPr/>
        </p:nvSpPr>
        <p:spPr>
          <a:xfrm>
            <a:off x="6459560" y="3204392"/>
            <a:ext cx="7914132" cy="33500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825" name="Google Shape;825;p40"/>
          <p:cNvSpPr/>
          <p:nvPr/>
        </p:nvSpPr>
        <p:spPr>
          <a:xfrm>
            <a:off x="2048098" y="7115546"/>
            <a:ext cx="3168141"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Docker CLI client</a:t>
            </a:r>
            <a:endParaRPr sz="2200" b="0" i="0" u="none" strike="noStrike" cap="none">
              <a:solidFill>
                <a:schemeClr val="lt1"/>
              </a:solidFill>
              <a:latin typeface="Open Sans"/>
              <a:ea typeface="Open Sans"/>
              <a:cs typeface="Open Sans"/>
              <a:sym typeface="Open Sans"/>
            </a:endParaRPr>
          </a:p>
        </p:txBody>
      </p:sp>
      <p:sp>
        <p:nvSpPr>
          <p:cNvPr id="826" name="Google Shape;826;p40"/>
          <p:cNvSpPr/>
          <p:nvPr/>
        </p:nvSpPr>
        <p:spPr>
          <a:xfrm>
            <a:off x="2032000" y="3253187"/>
            <a:ext cx="3184241" cy="718828"/>
          </a:xfrm>
          <a:prstGeom prst="roundRect">
            <a:avLst>
              <a:gd name="adj" fmla="val 16667"/>
            </a:avLst>
          </a:prstGeom>
          <a:solidFill>
            <a:srgbClr val="5B9BD5"/>
          </a:solidFill>
          <a:ln w="38100" cap="flat" cmpd="sng">
            <a:solidFill>
              <a:srgbClr val="2658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Centralized cluster management</a:t>
            </a:r>
            <a:endParaRPr sz="2200" b="0" i="0" u="none" strike="noStrike" cap="none">
              <a:solidFill>
                <a:schemeClr val="lt1"/>
              </a:solidFill>
              <a:latin typeface="Open Sans"/>
              <a:ea typeface="Open Sans"/>
              <a:cs typeface="Open Sans"/>
              <a:sym typeface="Open Sans"/>
            </a:endParaRPr>
          </a:p>
        </p:txBody>
      </p:sp>
      <p:sp>
        <p:nvSpPr>
          <p:cNvPr id="827" name="Google Shape;827;p40"/>
          <p:cNvSpPr/>
          <p:nvPr/>
        </p:nvSpPr>
        <p:spPr>
          <a:xfrm>
            <a:off x="2048099" y="4500030"/>
            <a:ext cx="3168142" cy="79122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828" name="Google Shape;828;p40"/>
          <p:cNvSpPr/>
          <p:nvPr/>
        </p:nvSpPr>
        <p:spPr>
          <a:xfrm>
            <a:off x="2048099" y="1940876"/>
            <a:ext cx="3188922"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chemeClr val="lt1"/>
                </a:solidFill>
                <a:latin typeface="Open Sans"/>
                <a:ea typeface="Open Sans"/>
                <a:cs typeface="Open Sans"/>
                <a:sym typeface="Open Sans"/>
              </a:rPr>
              <a:t>Universal control plane overview</a:t>
            </a:r>
            <a:endParaRPr sz="2200" b="0" i="0" u="none" strike="noStrike" cap="none">
              <a:solidFill>
                <a:schemeClr val="lt1"/>
              </a:solidFill>
              <a:latin typeface="Open Sans"/>
              <a:ea typeface="Open Sans"/>
              <a:cs typeface="Open Sans"/>
              <a:sym typeface="Open Sans"/>
            </a:endParaRPr>
          </a:p>
        </p:txBody>
      </p:sp>
      <p:sp>
        <p:nvSpPr>
          <p:cNvPr id="829" name="Google Shape;829;p40"/>
          <p:cNvSpPr/>
          <p:nvPr/>
        </p:nvSpPr>
        <p:spPr>
          <a:xfrm>
            <a:off x="2048100" y="5819271"/>
            <a:ext cx="3209698" cy="768259"/>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2200" b="0" i="0" u="none" strike="noStrike" cap="none">
              <a:solidFill>
                <a:schemeClr val="lt1"/>
              </a:solidFill>
              <a:latin typeface="Open Sans"/>
              <a:ea typeface="Open Sans"/>
              <a:cs typeface="Open Sans"/>
              <a:sym typeface="Open Sans"/>
            </a:endParaRPr>
          </a:p>
        </p:txBody>
      </p:sp>
      <p:sp>
        <p:nvSpPr>
          <p:cNvPr id="830" name="Google Shape;830;p40"/>
          <p:cNvSpPr txBox="1"/>
          <p:nvPr/>
        </p:nvSpPr>
        <p:spPr>
          <a:xfrm>
            <a:off x="6878782" y="4024196"/>
            <a:ext cx="7193700" cy="147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Centralized cluster management helps the user to join up to thousands of physical or virtual machines together with Docker to create a container cluster that enables the user to deploy their applications on a scale. </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1"/>
          <p:cNvSpPr/>
          <p:nvPr/>
        </p:nvSpPr>
        <p:spPr>
          <a:xfrm>
            <a:off x="6459560" y="3204392"/>
            <a:ext cx="7914132" cy="33500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836" name="Google Shape;836;p4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UCP</a:t>
            </a:r>
            <a:endParaRPr/>
          </a:p>
        </p:txBody>
      </p:sp>
      <p:pic>
        <p:nvPicPr>
          <p:cNvPr id="837" name="Google Shape;837;p41"/>
          <p:cNvPicPr preferRelativeResize="0"/>
          <p:nvPr/>
        </p:nvPicPr>
        <p:blipFill rotWithShape="1">
          <a:blip r:embed="rId3">
            <a:alphaModFix/>
          </a:blip>
          <a:srcRect/>
          <a:stretch/>
        </p:blipFill>
        <p:spPr>
          <a:xfrm>
            <a:off x="5093546" y="649718"/>
            <a:ext cx="6068915" cy="365760"/>
          </a:xfrm>
          <a:prstGeom prst="rect">
            <a:avLst/>
          </a:prstGeom>
          <a:noFill/>
          <a:ln>
            <a:noFill/>
          </a:ln>
        </p:spPr>
      </p:pic>
      <p:sp>
        <p:nvSpPr>
          <p:cNvPr id="838" name="Google Shape;838;p41"/>
          <p:cNvSpPr/>
          <p:nvPr/>
        </p:nvSpPr>
        <p:spPr>
          <a:xfrm>
            <a:off x="2048098" y="7115546"/>
            <a:ext cx="3168141"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Docker CLI client</a:t>
            </a:r>
            <a:endParaRPr sz="2200" b="0" i="0" u="none" strike="noStrike" cap="none">
              <a:solidFill>
                <a:schemeClr val="lt1"/>
              </a:solidFill>
              <a:latin typeface="Open Sans"/>
              <a:ea typeface="Open Sans"/>
              <a:cs typeface="Open Sans"/>
              <a:sym typeface="Open Sans"/>
            </a:endParaRPr>
          </a:p>
        </p:txBody>
      </p:sp>
      <p:sp>
        <p:nvSpPr>
          <p:cNvPr id="839" name="Google Shape;839;p41"/>
          <p:cNvSpPr/>
          <p:nvPr/>
        </p:nvSpPr>
        <p:spPr>
          <a:xfrm>
            <a:off x="2032000" y="3253187"/>
            <a:ext cx="3184241" cy="718828"/>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Centralized cluster management</a:t>
            </a:r>
            <a:endParaRPr sz="2200" b="0" i="0" u="none" strike="noStrike" cap="none">
              <a:solidFill>
                <a:schemeClr val="lt1"/>
              </a:solidFill>
              <a:latin typeface="Open Sans"/>
              <a:ea typeface="Open Sans"/>
              <a:cs typeface="Open Sans"/>
              <a:sym typeface="Open Sans"/>
            </a:endParaRPr>
          </a:p>
        </p:txBody>
      </p:sp>
      <p:sp>
        <p:nvSpPr>
          <p:cNvPr id="840" name="Google Shape;840;p41"/>
          <p:cNvSpPr/>
          <p:nvPr/>
        </p:nvSpPr>
        <p:spPr>
          <a:xfrm>
            <a:off x="2048099" y="4500030"/>
            <a:ext cx="3168142" cy="791226"/>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841" name="Google Shape;841;p41"/>
          <p:cNvSpPr/>
          <p:nvPr/>
        </p:nvSpPr>
        <p:spPr>
          <a:xfrm>
            <a:off x="2048099" y="1940876"/>
            <a:ext cx="3188922"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chemeClr val="lt1"/>
                </a:solidFill>
                <a:latin typeface="Open Sans"/>
                <a:ea typeface="Open Sans"/>
                <a:cs typeface="Open Sans"/>
                <a:sym typeface="Open Sans"/>
              </a:rPr>
              <a:t>Universal control plane overview</a:t>
            </a:r>
            <a:endParaRPr sz="2200" b="0" i="0" u="none" strike="noStrike" cap="none">
              <a:solidFill>
                <a:schemeClr val="lt1"/>
              </a:solidFill>
              <a:latin typeface="Open Sans"/>
              <a:ea typeface="Open Sans"/>
              <a:cs typeface="Open Sans"/>
              <a:sym typeface="Open Sans"/>
            </a:endParaRPr>
          </a:p>
        </p:txBody>
      </p:sp>
      <p:sp>
        <p:nvSpPr>
          <p:cNvPr id="842" name="Google Shape;842;p41"/>
          <p:cNvSpPr/>
          <p:nvPr/>
        </p:nvSpPr>
        <p:spPr>
          <a:xfrm>
            <a:off x="2048100" y="5819271"/>
            <a:ext cx="3209698" cy="768259"/>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2200" b="0" i="0" u="none" strike="noStrike" cap="none">
              <a:solidFill>
                <a:schemeClr val="lt1"/>
              </a:solidFill>
              <a:latin typeface="Open Sans"/>
              <a:ea typeface="Open Sans"/>
              <a:cs typeface="Open Sans"/>
              <a:sym typeface="Open Sans"/>
            </a:endParaRPr>
          </a:p>
        </p:txBody>
      </p:sp>
      <p:sp>
        <p:nvSpPr>
          <p:cNvPr id="843" name="Google Shape;843;p41"/>
          <p:cNvSpPr txBox="1"/>
          <p:nvPr/>
        </p:nvSpPr>
        <p:spPr>
          <a:xfrm>
            <a:off x="7128164" y="3886200"/>
            <a:ext cx="61722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deploy, manage, and monitor all the computing resources that are available from a centralized location, such as clusters, volumes, and networks with Docker UCP.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2"/>
          <p:cNvSpPr/>
          <p:nvPr/>
        </p:nvSpPr>
        <p:spPr>
          <a:xfrm>
            <a:off x="6459560" y="3204392"/>
            <a:ext cx="7914132" cy="33500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849" name="Google Shape;849;p4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UCP</a:t>
            </a:r>
            <a:endParaRPr/>
          </a:p>
        </p:txBody>
      </p:sp>
      <p:pic>
        <p:nvPicPr>
          <p:cNvPr id="850" name="Google Shape;850;p42"/>
          <p:cNvPicPr preferRelativeResize="0"/>
          <p:nvPr/>
        </p:nvPicPr>
        <p:blipFill rotWithShape="1">
          <a:blip r:embed="rId3">
            <a:alphaModFix/>
          </a:blip>
          <a:srcRect/>
          <a:stretch/>
        </p:blipFill>
        <p:spPr>
          <a:xfrm>
            <a:off x="5093546" y="649718"/>
            <a:ext cx="6068915" cy="365760"/>
          </a:xfrm>
          <a:prstGeom prst="rect">
            <a:avLst/>
          </a:prstGeom>
          <a:noFill/>
          <a:ln>
            <a:noFill/>
          </a:ln>
        </p:spPr>
      </p:pic>
      <p:sp>
        <p:nvSpPr>
          <p:cNvPr id="851" name="Google Shape;851;p42"/>
          <p:cNvSpPr/>
          <p:nvPr/>
        </p:nvSpPr>
        <p:spPr>
          <a:xfrm>
            <a:off x="2048098" y="7115546"/>
            <a:ext cx="3168141"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Docker CLI client</a:t>
            </a:r>
            <a:endParaRPr sz="2200" b="0" i="0" u="none" strike="noStrike" cap="none">
              <a:solidFill>
                <a:schemeClr val="lt1"/>
              </a:solidFill>
              <a:latin typeface="Open Sans"/>
              <a:ea typeface="Open Sans"/>
              <a:cs typeface="Open Sans"/>
              <a:sym typeface="Open Sans"/>
            </a:endParaRPr>
          </a:p>
        </p:txBody>
      </p:sp>
      <p:sp>
        <p:nvSpPr>
          <p:cNvPr id="852" name="Google Shape;852;p42"/>
          <p:cNvSpPr/>
          <p:nvPr/>
        </p:nvSpPr>
        <p:spPr>
          <a:xfrm>
            <a:off x="2032000" y="3253187"/>
            <a:ext cx="3184241" cy="718828"/>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Centralized cluster management</a:t>
            </a:r>
            <a:endParaRPr sz="2200" b="0" i="0" u="none" strike="noStrike" cap="none">
              <a:solidFill>
                <a:schemeClr val="lt1"/>
              </a:solidFill>
              <a:latin typeface="Open Sans"/>
              <a:ea typeface="Open Sans"/>
              <a:cs typeface="Open Sans"/>
              <a:sym typeface="Open Sans"/>
            </a:endParaRPr>
          </a:p>
        </p:txBody>
      </p:sp>
      <p:sp>
        <p:nvSpPr>
          <p:cNvPr id="853" name="Google Shape;853;p42"/>
          <p:cNvSpPr/>
          <p:nvPr/>
        </p:nvSpPr>
        <p:spPr>
          <a:xfrm>
            <a:off x="2048099" y="4500030"/>
            <a:ext cx="3168142" cy="79122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854" name="Google Shape;854;p42"/>
          <p:cNvSpPr/>
          <p:nvPr/>
        </p:nvSpPr>
        <p:spPr>
          <a:xfrm>
            <a:off x="2048099" y="1940876"/>
            <a:ext cx="3188922" cy="78429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chemeClr val="lt1"/>
                </a:solidFill>
                <a:latin typeface="Open Sans"/>
                <a:ea typeface="Open Sans"/>
                <a:cs typeface="Open Sans"/>
                <a:sym typeface="Open Sans"/>
              </a:rPr>
              <a:t>Universal control plane overview</a:t>
            </a:r>
            <a:endParaRPr sz="2200" b="0" i="0" u="none" strike="noStrike" cap="none">
              <a:solidFill>
                <a:schemeClr val="lt1"/>
              </a:solidFill>
              <a:latin typeface="Open Sans"/>
              <a:ea typeface="Open Sans"/>
              <a:cs typeface="Open Sans"/>
              <a:sym typeface="Open Sans"/>
            </a:endParaRPr>
          </a:p>
        </p:txBody>
      </p:sp>
      <p:sp>
        <p:nvSpPr>
          <p:cNvPr id="855" name="Google Shape;855;p42"/>
          <p:cNvSpPr/>
          <p:nvPr/>
        </p:nvSpPr>
        <p:spPr>
          <a:xfrm>
            <a:off x="2048100" y="5819271"/>
            <a:ext cx="3209698" cy="768259"/>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2200" b="0" i="0" u="none" strike="noStrike" cap="none">
              <a:solidFill>
                <a:schemeClr val="lt1"/>
              </a:solidFill>
              <a:latin typeface="Open Sans"/>
              <a:ea typeface="Open Sans"/>
              <a:cs typeface="Open Sans"/>
              <a:sym typeface="Open Sans"/>
            </a:endParaRPr>
          </a:p>
        </p:txBody>
      </p:sp>
      <p:sp>
        <p:nvSpPr>
          <p:cNvPr id="856" name="Google Shape;856;p42"/>
          <p:cNvSpPr txBox="1"/>
          <p:nvPr/>
        </p:nvSpPr>
        <p:spPr>
          <a:xfrm>
            <a:off x="7273636" y="3803075"/>
            <a:ext cx="6109855"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UCP has an integrated authentication mechanism of its own and is integrated with LDAP services. It also has Roll-Based Access Control (RBAC), which enables the user to control who can access and make changes to their cluster and applications.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43"/>
          <p:cNvSpPr/>
          <p:nvPr/>
        </p:nvSpPr>
        <p:spPr>
          <a:xfrm>
            <a:off x="6459560" y="3204392"/>
            <a:ext cx="7914132" cy="33500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862" name="Google Shape;862;p4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UCP</a:t>
            </a:r>
            <a:endParaRPr/>
          </a:p>
        </p:txBody>
      </p:sp>
      <p:pic>
        <p:nvPicPr>
          <p:cNvPr id="863" name="Google Shape;863;p43"/>
          <p:cNvPicPr preferRelativeResize="0"/>
          <p:nvPr/>
        </p:nvPicPr>
        <p:blipFill rotWithShape="1">
          <a:blip r:embed="rId3">
            <a:alphaModFix/>
          </a:blip>
          <a:srcRect/>
          <a:stretch/>
        </p:blipFill>
        <p:spPr>
          <a:xfrm>
            <a:off x="5093546" y="649718"/>
            <a:ext cx="6068915" cy="365760"/>
          </a:xfrm>
          <a:prstGeom prst="rect">
            <a:avLst/>
          </a:prstGeom>
          <a:noFill/>
          <a:ln>
            <a:noFill/>
          </a:ln>
        </p:spPr>
      </p:pic>
      <p:sp>
        <p:nvSpPr>
          <p:cNvPr id="864" name="Google Shape;864;p43"/>
          <p:cNvSpPr/>
          <p:nvPr/>
        </p:nvSpPr>
        <p:spPr>
          <a:xfrm>
            <a:off x="2048098" y="7115546"/>
            <a:ext cx="3168141" cy="784296"/>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Docker CLI client</a:t>
            </a:r>
            <a:endParaRPr sz="2200" b="0" i="0" u="none" strike="noStrike" cap="none">
              <a:solidFill>
                <a:schemeClr val="lt1"/>
              </a:solidFill>
              <a:latin typeface="Open Sans"/>
              <a:ea typeface="Open Sans"/>
              <a:cs typeface="Open Sans"/>
              <a:sym typeface="Open Sans"/>
            </a:endParaRPr>
          </a:p>
        </p:txBody>
      </p:sp>
      <p:sp>
        <p:nvSpPr>
          <p:cNvPr id="865" name="Google Shape;865;p43"/>
          <p:cNvSpPr/>
          <p:nvPr/>
        </p:nvSpPr>
        <p:spPr>
          <a:xfrm>
            <a:off x="2032000" y="3253187"/>
            <a:ext cx="3184241" cy="718828"/>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Centralized cluster management</a:t>
            </a:r>
            <a:endParaRPr sz="2200" b="0" i="0" u="none" strike="noStrike" cap="none">
              <a:solidFill>
                <a:schemeClr val="lt1"/>
              </a:solidFill>
              <a:latin typeface="Open Sans"/>
              <a:ea typeface="Open Sans"/>
              <a:cs typeface="Open Sans"/>
              <a:sym typeface="Open Sans"/>
            </a:endParaRPr>
          </a:p>
        </p:txBody>
      </p:sp>
      <p:sp>
        <p:nvSpPr>
          <p:cNvPr id="866" name="Google Shape;866;p43"/>
          <p:cNvSpPr/>
          <p:nvPr/>
        </p:nvSpPr>
        <p:spPr>
          <a:xfrm>
            <a:off x="2048099" y="4500030"/>
            <a:ext cx="3168142" cy="791226"/>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867" name="Google Shape;867;p43"/>
          <p:cNvSpPr/>
          <p:nvPr/>
        </p:nvSpPr>
        <p:spPr>
          <a:xfrm>
            <a:off x="2048099" y="1940876"/>
            <a:ext cx="3188922" cy="784296"/>
          </a:xfrm>
          <a:prstGeom prst="roundRect">
            <a:avLst>
              <a:gd name="adj" fmla="val 16667"/>
            </a:avLst>
          </a:prstGeom>
          <a:solidFill>
            <a:srgbClr val="BBD6EE"/>
          </a:solidFill>
          <a:ln w="38100" cap="flat" cmpd="sng">
            <a:solidFill>
              <a:srgbClr val="9FC4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chemeClr val="lt1"/>
                </a:solidFill>
                <a:latin typeface="Open Sans"/>
                <a:ea typeface="Open Sans"/>
                <a:cs typeface="Open Sans"/>
                <a:sym typeface="Open Sans"/>
              </a:rPr>
              <a:t>Universal control plane overview</a:t>
            </a:r>
            <a:endParaRPr sz="2200" b="0" i="0" u="none" strike="noStrike" cap="none">
              <a:solidFill>
                <a:schemeClr val="lt1"/>
              </a:solidFill>
              <a:latin typeface="Open Sans"/>
              <a:ea typeface="Open Sans"/>
              <a:cs typeface="Open Sans"/>
              <a:sym typeface="Open Sans"/>
            </a:endParaRPr>
          </a:p>
        </p:txBody>
      </p:sp>
      <p:sp>
        <p:nvSpPr>
          <p:cNvPr id="868" name="Google Shape;868;p43"/>
          <p:cNvSpPr/>
          <p:nvPr/>
        </p:nvSpPr>
        <p:spPr>
          <a:xfrm>
            <a:off x="2048100" y="5819271"/>
            <a:ext cx="3209698" cy="768259"/>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2200" b="0" i="0" u="none" strike="noStrike" cap="none">
              <a:solidFill>
                <a:schemeClr val="lt1"/>
              </a:solidFill>
              <a:latin typeface="Open Sans"/>
              <a:ea typeface="Open Sans"/>
              <a:cs typeface="Open Sans"/>
              <a:sym typeface="Open Sans"/>
            </a:endParaRPr>
          </a:p>
        </p:txBody>
      </p:sp>
      <p:sp>
        <p:nvSpPr>
          <p:cNvPr id="869" name="Google Shape;869;p43"/>
          <p:cNvSpPr txBox="1"/>
          <p:nvPr/>
        </p:nvSpPr>
        <p:spPr>
          <a:xfrm>
            <a:off x="6997238" y="4209812"/>
            <a:ext cx="6537960" cy="14860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continue to deploy and manage their applications including the Docker CLI client because UCP exposes the standard Docker API.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4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Integrate UCP with LDAP</a:t>
            </a:r>
            <a:endParaRPr/>
          </a:p>
        </p:txBody>
      </p:sp>
      <p:pic>
        <p:nvPicPr>
          <p:cNvPr id="875" name="Google Shape;875;p44"/>
          <p:cNvPicPr preferRelativeResize="0"/>
          <p:nvPr/>
        </p:nvPicPr>
        <p:blipFill rotWithShape="1">
          <a:blip r:embed="rId3">
            <a:alphaModFix/>
          </a:blip>
          <a:srcRect/>
          <a:stretch/>
        </p:blipFill>
        <p:spPr>
          <a:xfrm>
            <a:off x="4089140" y="649718"/>
            <a:ext cx="8077727" cy="365760"/>
          </a:xfrm>
          <a:prstGeom prst="rect">
            <a:avLst/>
          </a:prstGeom>
          <a:noFill/>
          <a:ln>
            <a:noFill/>
          </a:ln>
        </p:spPr>
      </p:pic>
      <p:sp>
        <p:nvSpPr>
          <p:cNvPr id="876" name="Google Shape;876;p44"/>
          <p:cNvSpPr/>
          <p:nvPr/>
        </p:nvSpPr>
        <p:spPr>
          <a:xfrm>
            <a:off x="1473325" y="1568503"/>
            <a:ext cx="13816200" cy="1292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UCP integrates with LDAP (Lightweight Directory Access Protocol) directory services, so that the user can manage users and groups from their organization’s directory, and it will automatically propagate that information to UCP and DTR.</a:t>
            </a:r>
            <a:endParaRPr sz="2200" b="0" i="0" u="none" strike="noStrike" cap="none">
              <a:solidFill>
                <a:srgbClr val="3F3F3F"/>
              </a:solidFill>
              <a:latin typeface="Open Sans"/>
              <a:ea typeface="Open Sans"/>
              <a:cs typeface="Open Sans"/>
              <a:sym typeface="Open Sans"/>
            </a:endParaRPr>
          </a:p>
        </p:txBody>
      </p:sp>
      <p:sp>
        <p:nvSpPr>
          <p:cNvPr id="877" name="Google Shape;877;p44"/>
          <p:cNvSpPr/>
          <p:nvPr/>
        </p:nvSpPr>
        <p:spPr>
          <a:xfrm>
            <a:off x="2295957" y="3898562"/>
            <a:ext cx="12090154" cy="3182722"/>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can control how UCP integrates with LDAP by creating user searches.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can specify multiple search configurations.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can specify multiple LDAP servers for integration.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can start searches with the </a:t>
            </a:r>
            <a:r>
              <a:rPr lang="en-US" sz="2200" b="1" i="0" u="none" strike="noStrike" cap="none">
                <a:solidFill>
                  <a:srgbClr val="3F3F3F"/>
                </a:solidFill>
                <a:latin typeface="Open Sans"/>
                <a:ea typeface="Open Sans"/>
                <a:cs typeface="Open Sans"/>
                <a:sym typeface="Open Sans"/>
              </a:rPr>
              <a:t>Base DN</a:t>
            </a:r>
            <a:r>
              <a:rPr lang="en-US" sz="2200" b="0" i="0" u="none" strike="noStrike" cap="none">
                <a:solidFill>
                  <a:srgbClr val="3F3F3F"/>
                </a:solidFill>
                <a:latin typeface="Open Sans"/>
                <a:ea typeface="Open Sans"/>
                <a:cs typeface="Open Sans"/>
                <a:sym typeface="Open Sans"/>
              </a:rPr>
              <a:t>, which is the distinguished name of the node in the LDAP directory tree where the search starts looking for users.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Security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Integrate UCP with LDAP</a:t>
            </a:r>
            <a:endParaRPr/>
          </a:p>
        </p:txBody>
      </p:sp>
      <p:pic>
        <p:nvPicPr>
          <p:cNvPr id="883" name="Google Shape;883;p45"/>
          <p:cNvPicPr preferRelativeResize="0"/>
          <p:nvPr/>
        </p:nvPicPr>
        <p:blipFill rotWithShape="1">
          <a:blip r:embed="rId3">
            <a:alphaModFix/>
          </a:blip>
          <a:srcRect/>
          <a:stretch/>
        </p:blipFill>
        <p:spPr>
          <a:xfrm>
            <a:off x="4089140" y="649718"/>
            <a:ext cx="8077727" cy="365760"/>
          </a:xfrm>
          <a:prstGeom prst="rect">
            <a:avLst/>
          </a:prstGeom>
          <a:noFill/>
          <a:ln>
            <a:noFill/>
          </a:ln>
        </p:spPr>
      </p:pic>
      <p:sp>
        <p:nvSpPr>
          <p:cNvPr id="884" name="Google Shape;884;p45"/>
          <p:cNvSpPr/>
          <p:nvPr/>
        </p:nvSpPr>
        <p:spPr>
          <a:xfrm>
            <a:off x="706582" y="3369196"/>
            <a:ext cx="4497341" cy="2085587"/>
          </a:xfrm>
          <a:prstGeom prst="rect">
            <a:avLst/>
          </a:prstGeom>
          <a:noFill/>
          <a:ln>
            <a:noFill/>
          </a:ln>
        </p:spPr>
        <p:txBody>
          <a:bodyPr spcFirstLastPara="1" wrap="square" lIns="91425" tIns="45700" rIns="91425" bIns="45700" anchor="t" anchorCtr="0">
            <a:noAutofit/>
          </a:bodyPr>
          <a:lstStyle/>
          <a:p>
            <a:pPr marL="38100" marR="0" lvl="0" indent="-38100" algn="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is the section of the Authentication and Authorization page where the user specifies search parameters, like Base DN, scope, filter, the username attribute, and the full name attribute.</a:t>
            </a:r>
            <a:endParaRPr sz="2200" b="0" i="0" u="none" strike="noStrike" cap="none">
              <a:solidFill>
                <a:srgbClr val="3F3F3F"/>
              </a:solidFill>
              <a:latin typeface="Open Sans"/>
              <a:ea typeface="Open Sans"/>
              <a:cs typeface="Open Sans"/>
              <a:sym typeface="Open Sans"/>
            </a:endParaRPr>
          </a:p>
        </p:txBody>
      </p:sp>
      <p:sp>
        <p:nvSpPr>
          <p:cNvPr id="885" name="Google Shape;885;p45"/>
          <p:cNvSpPr/>
          <p:nvPr/>
        </p:nvSpPr>
        <p:spPr>
          <a:xfrm>
            <a:off x="6463307" y="2852395"/>
            <a:ext cx="3276600" cy="32766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Two sections for controlling LDAP searches and servers</a:t>
            </a:r>
            <a:endParaRPr sz="1400" b="0" i="0" u="none" strike="noStrike" cap="none">
              <a:solidFill>
                <a:srgbClr val="434343"/>
              </a:solidFill>
              <a:latin typeface="Arial"/>
              <a:ea typeface="Arial"/>
              <a:cs typeface="Arial"/>
              <a:sym typeface="Arial"/>
            </a:endParaRPr>
          </a:p>
        </p:txBody>
      </p:sp>
      <p:grpSp>
        <p:nvGrpSpPr>
          <p:cNvPr id="886" name="Google Shape;886;p45"/>
          <p:cNvGrpSpPr/>
          <p:nvPr/>
        </p:nvGrpSpPr>
        <p:grpSpPr>
          <a:xfrm>
            <a:off x="5312697" y="3721484"/>
            <a:ext cx="1682418" cy="1612900"/>
            <a:chOff x="5550579" y="2495866"/>
            <a:chExt cx="1682418" cy="1612900"/>
          </a:xfrm>
        </p:grpSpPr>
        <p:sp>
          <p:nvSpPr>
            <p:cNvPr id="887" name="Google Shape;887;p45"/>
            <p:cNvSpPr/>
            <p:nvPr/>
          </p:nvSpPr>
          <p:spPr>
            <a:xfrm>
              <a:off x="5556250" y="2495866"/>
              <a:ext cx="1612900" cy="1612900"/>
            </a:xfrm>
            <a:prstGeom prst="ellipse">
              <a:avLst/>
            </a:prstGeom>
            <a:solidFill>
              <a:srgbClr val="0FCFE8"/>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888" name="Google Shape;888;p45"/>
            <p:cNvSpPr/>
            <p:nvPr/>
          </p:nvSpPr>
          <p:spPr>
            <a:xfrm>
              <a:off x="5550579" y="2811738"/>
              <a:ext cx="1682418" cy="8771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Open Sans"/>
                  <a:ea typeface="Open Sans"/>
                  <a:cs typeface="Open Sans"/>
                  <a:sym typeface="Open Sans"/>
                </a:rPr>
                <a:t>LDAP user search configurations</a:t>
              </a:r>
              <a:endParaRPr sz="1400" b="0" i="0" u="none" strike="noStrike" cap="none">
                <a:solidFill>
                  <a:srgbClr val="000000"/>
                </a:solidFill>
                <a:latin typeface="Arial"/>
                <a:ea typeface="Arial"/>
                <a:cs typeface="Arial"/>
                <a:sym typeface="Arial"/>
              </a:endParaRPr>
            </a:p>
          </p:txBody>
        </p:sp>
      </p:grpSp>
      <p:grpSp>
        <p:nvGrpSpPr>
          <p:cNvPr id="889" name="Google Shape;889;p45"/>
          <p:cNvGrpSpPr/>
          <p:nvPr/>
        </p:nvGrpSpPr>
        <p:grpSpPr>
          <a:xfrm>
            <a:off x="9348240" y="3702682"/>
            <a:ext cx="1682419" cy="1612900"/>
            <a:chOff x="8668754" y="2606445"/>
            <a:chExt cx="1682419" cy="1612900"/>
          </a:xfrm>
        </p:grpSpPr>
        <p:sp>
          <p:nvSpPr>
            <p:cNvPr id="890" name="Google Shape;890;p45"/>
            <p:cNvSpPr/>
            <p:nvPr/>
          </p:nvSpPr>
          <p:spPr>
            <a:xfrm>
              <a:off x="8686260" y="2606445"/>
              <a:ext cx="1612900" cy="1612900"/>
            </a:xfrm>
            <a:prstGeom prst="ellipse">
              <a:avLst/>
            </a:prstGeom>
            <a:solidFill>
              <a:srgbClr val="E4B36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891" name="Google Shape;891;p45"/>
            <p:cNvSpPr/>
            <p:nvPr/>
          </p:nvSpPr>
          <p:spPr>
            <a:xfrm>
              <a:off x="8668754" y="3087524"/>
              <a:ext cx="1682419" cy="6155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Open Sans"/>
                  <a:ea typeface="Open Sans"/>
                  <a:cs typeface="Open Sans"/>
                  <a:sym typeface="Open Sans"/>
                </a:rPr>
                <a:t>LDAP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Open Sans"/>
                  <a:ea typeface="Open Sans"/>
                  <a:cs typeface="Open Sans"/>
                  <a:sym typeface="Open Sans"/>
                </a:rPr>
                <a:t>Server</a:t>
              </a:r>
              <a:endParaRPr sz="1400" b="0" i="0" u="none" strike="noStrike" cap="none">
                <a:solidFill>
                  <a:srgbClr val="000000"/>
                </a:solidFill>
                <a:latin typeface="Arial"/>
                <a:ea typeface="Arial"/>
                <a:cs typeface="Arial"/>
                <a:sym typeface="Arial"/>
              </a:endParaRPr>
            </a:p>
          </p:txBody>
        </p:sp>
      </p:grpSp>
      <p:sp>
        <p:nvSpPr>
          <p:cNvPr id="892" name="Google Shape;892;p45"/>
          <p:cNvSpPr/>
          <p:nvPr/>
        </p:nvSpPr>
        <p:spPr>
          <a:xfrm>
            <a:off x="11021288" y="3366654"/>
            <a:ext cx="4320312" cy="1641763"/>
          </a:xfrm>
          <a:prstGeom prst="rect">
            <a:avLst/>
          </a:prstGeom>
          <a:noFill/>
          <a:ln>
            <a:noFill/>
          </a:ln>
        </p:spPr>
        <p:txBody>
          <a:bodyPr spcFirstLastPara="1" wrap="square" lIns="91425" tIns="45700" rIns="91425" bIns="45700" anchor="t" anchorCtr="0">
            <a:noAutofit/>
          </a:bodyPr>
          <a:lstStyle/>
          <a:p>
            <a:pPr marL="38100" marR="0" lvl="0" indent="-38100" algn="l"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is the section where the user specifies the URL of an LDAP server, TLS configuration, and credentials for doing the search requests.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6"/>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Integrate UCP with LDAP</a:t>
            </a:r>
            <a:endParaRPr/>
          </a:p>
        </p:txBody>
      </p:sp>
      <p:pic>
        <p:nvPicPr>
          <p:cNvPr id="898" name="Google Shape;898;p46"/>
          <p:cNvPicPr preferRelativeResize="0"/>
          <p:nvPr/>
        </p:nvPicPr>
        <p:blipFill rotWithShape="1">
          <a:blip r:embed="rId3">
            <a:alphaModFix/>
          </a:blip>
          <a:srcRect/>
          <a:stretch/>
        </p:blipFill>
        <p:spPr>
          <a:xfrm>
            <a:off x="4089140" y="649718"/>
            <a:ext cx="8077727" cy="365760"/>
          </a:xfrm>
          <a:prstGeom prst="rect">
            <a:avLst/>
          </a:prstGeom>
          <a:noFill/>
          <a:ln>
            <a:noFill/>
          </a:ln>
        </p:spPr>
      </p:pic>
      <p:sp>
        <p:nvSpPr>
          <p:cNvPr id="899" name="Google Shape;899;p46"/>
          <p:cNvSpPr/>
          <p:nvPr/>
        </p:nvSpPr>
        <p:spPr>
          <a:xfrm>
            <a:off x="5933441" y="2531543"/>
            <a:ext cx="2132916" cy="2118123"/>
          </a:xfrm>
          <a:custGeom>
            <a:avLst/>
            <a:gdLst/>
            <a:ahLst/>
            <a:cxnLst/>
            <a:rect l="l" t="t" r="r" b="b"/>
            <a:pathLst>
              <a:path w="263" h="261" extrusionOk="0">
                <a:moveTo>
                  <a:pt x="243" y="0"/>
                </a:moveTo>
                <a:cubicBezTo>
                  <a:pt x="243" y="48"/>
                  <a:pt x="243" y="48"/>
                  <a:pt x="243" y="48"/>
                </a:cubicBezTo>
                <a:cubicBezTo>
                  <a:pt x="224" y="51"/>
                  <a:pt x="205" y="56"/>
                  <a:pt x="187" y="63"/>
                </a:cubicBezTo>
                <a:cubicBezTo>
                  <a:pt x="168" y="18"/>
                  <a:pt x="168" y="18"/>
                  <a:pt x="168" y="18"/>
                </a:cubicBezTo>
                <a:cubicBezTo>
                  <a:pt x="146" y="27"/>
                  <a:pt x="126" y="39"/>
                  <a:pt x="107" y="53"/>
                </a:cubicBezTo>
                <a:cubicBezTo>
                  <a:pt x="136" y="92"/>
                  <a:pt x="136" y="92"/>
                  <a:pt x="136" y="92"/>
                </a:cubicBezTo>
                <a:cubicBezTo>
                  <a:pt x="121" y="104"/>
                  <a:pt x="107" y="117"/>
                  <a:pt x="95" y="133"/>
                </a:cubicBezTo>
                <a:cubicBezTo>
                  <a:pt x="56" y="103"/>
                  <a:pt x="56" y="103"/>
                  <a:pt x="56" y="103"/>
                </a:cubicBezTo>
                <a:cubicBezTo>
                  <a:pt x="42" y="121"/>
                  <a:pt x="30" y="142"/>
                  <a:pt x="21" y="164"/>
                </a:cubicBezTo>
                <a:cubicBezTo>
                  <a:pt x="66" y="183"/>
                  <a:pt x="66" y="183"/>
                  <a:pt x="66" y="183"/>
                </a:cubicBezTo>
                <a:cubicBezTo>
                  <a:pt x="58" y="201"/>
                  <a:pt x="53" y="220"/>
                  <a:pt x="50" y="239"/>
                </a:cubicBezTo>
                <a:cubicBezTo>
                  <a:pt x="0" y="240"/>
                  <a:pt x="0" y="240"/>
                  <a:pt x="0" y="240"/>
                </a:cubicBezTo>
                <a:cubicBezTo>
                  <a:pt x="0" y="261"/>
                  <a:pt x="0" y="261"/>
                  <a:pt x="0" y="261"/>
                </a:cubicBezTo>
                <a:cubicBezTo>
                  <a:pt x="106" y="261"/>
                  <a:pt x="106" y="261"/>
                  <a:pt x="106" y="261"/>
                </a:cubicBezTo>
                <a:cubicBezTo>
                  <a:pt x="106" y="256"/>
                  <a:pt x="106" y="252"/>
                  <a:pt x="107" y="247"/>
                </a:cubicBezTo>
                <a:cubicBezTo>
                  <a:pt x="118" y="167"/>
                  <a:pt x="185" y="108"/>
                  <a:pt x="263" y="104"/>
                </a:cubicBezTo>
                <a:cubicBezTo>
                  <a:pt x="263" y="0"/>
                  <a:pt x="263" y="0"/>
                  <a:pt x="263" y="0"/>
                </a:cubicBezTo>
                <a:lnTo>
                  <a:pt x="243" y="0"/>
                </a:lnTo>
                <a:close/>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0" name="Google Shape;900;p46"/>
          <p:cNvSpPr/>
          <p:nvPr/>
        </p:nvSpPr>
        <p:spPr>
          <a:xfrm>
            <a:off x="8204440" y="2531543"/>
            <a:ext cx="2118121" cy="2118123"/>
          </a:xfrm>
          <a:custGeom>
            <a:avLst/>
            <a:gdLst/>
            <a:ahLst/>
            <a:cxnLst/>
            <a:rect l="l" t="t" r="r" b="b"/>
            <a:pathLst>
              <a:path w="261" h="261" extrusionOk="0">
                <a:moveTo>
                  <a:pt x="261" y="241"/>
                </a:moveTo>
                <a:cubicBezTo>
                  <a:pt x="213" y="242"/>
                  <a:pt x="213" y="242"/>
                  <a:pt x="213" y="242"/>
                </a:cubicBezTo>
                <a:cubicBezTo>
                  <a:pt x="210" y="222"/>
                  <a:pt x="205" y="203"/>
                  <a:pt x="198" y="185"/>
                </a:cubicBezTo>
                <a:cubicBezTo>
                  <a:pt x="243" y="167"/>
                  <a:pt x="243" y="167"/>
                  <a:pt x="243" y="167"/>
                </a:cubicBezTo>
                <a:cubicBezTo>
                  <a:pt x="234" y="145"/>
                  <a:pt x="222" y="124"/>
                  <a:pt x="208" y="105"/>
                </a:cubicBezTo>
                <a:cubicBezTo>
                  <a:pt x="169" y="135"/>
                  <a:pt x="169" y="135"/>
                  <a:pt x="169" y="135"/>
                </a:cubicBezTo>
                <a:cubicBezTo>
                  <a:pt x="157" y="119"/>
                  <a:pt x="144" y="105"/>
                  <a:pt x="128" y="93"/>
                </a:cubicBezTo>
                <a:cubicBezTo>
                  <a:pt x="158" y="55"/>
                  <a:pt x="158" y="55"/>
                  <a:pt x="158" y="55"/>
                </a:cubicBezTo>
                <a:cubicBezTo>
                  <a:pt x="139" y="40"/>
                  <a:pt x="119" y="28"/>
                  <a:pt x="97" y="19"/>
                </a:cubicBezTo>
                <a:cubicBezTo>
                  <a:pt x="78" y="64"/>
                  <a:pt x="78" y="64"/>
                  <a:pt x="78" y="64"/>
                </a:cubicBezTo>
                <a:cubicBezTo>
                  <a:pt x="60" y="57"/>
                  <a:pt x="41" y="51"/>
                  <a:pt x="22" y="49"/>
                </a:cubicBezTo>
                <a:cubicBezTo>
                  <a:pt x="22" y="0"/>
                  <a:pt x="22" y="0"/>
                  <a:pt x="22" y="0"/>
                </a:cubicBezTo>
                <a:cubicBezTo>
                  <a:pt x="0" y="0"/>
                  <a:pt x="0" y="0"/>
                  <a:pt x="0" y="0"/>
                </a:cubicBezTo>
                <a:cubicBezTo>
                  <a:pt x="0" y="104"/>
                  <a:pt x="0" y="104"/>
                  <a:pt x="0" y="104"/>
                </a:cubicBezTo>
                <a:cubicBezTo>
                  <a:pt x="5" y="104"/>
                  <a:pt x="9" y="105"/>
                  <a:pt x="14" y="105"/>
                </a:cubicBezTo>
                <a:cubicBezTo>
                  <a:pt x="94" y="116"/>
                  <a:pt x="153" y="183"/>
                  <a:pt x="157" y="261"/>
                </a:cubicBezTo>
                <a:cubicBezTo>
                  <a:pt x="261" y="261"/>
                  <a:pt x="261" y="261"/>
                  <a:pt x="261" y="261"/>
                </a:cubicBezTo>
                <a:lnTo>
                  <a:pt x="261" y="241"/>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1" name="Google Shape;901;p46"/>
          <p:cNvSpPr/>
          <p:nvPr/>
        </p:nvSpPr>
        <p:spPr>
          <a:xfrm>
            <a:off x="8204440" y="4785284"/>
            <a:ext cx="2118121" cy="2118123"/>
          </a:xfrm>
          <a:custGeom>
            <a:avLst/>
            <a:gdLst/>
            <a:ahLst/>
            <a:cxnLst/>
            <a:rect l="l" t="t" r="r" b="b"/>
            <a:pathLst>
              <a:path w="261" h="261" extrusionOk="0">
                <a:moveTo>
                  <a:pt x="212" y="22"/>
                </a:moveTo>
                <a:cubicBezTo>
                  <a:pt x="261" y="22"/>
                  <a:pt x="261" y="22"/>
                  <a:pt x="261" y="22"/>
                </a:cubicBezTo>
                <a:cubicBezTo>
                  <a:pt x="261" y="0"/>
                  <a:pt x="261" y="0"/>
                  <a:pt x="261" y="0"/>
                </a:cubicBezTo>
                <a:cubicBezTo>
                  <a:pt x="157" y="0"/>
                  <a:pt x="157" y="0"/>
                  <a:pt x="157" y="0"/>
                </a:cubicBezTo>
                <a:cubicBezTo>
                  <a:pt x="157" y="5"/>
                  <a:pt x="156" y="9"/>
                  <a:pt x="156" y="14"/>
                </a:cubicBezTo>
                <a:cubicBezTo>
                  <a:pt x="145" y="94"/>
                  <a:pt x="78" y="153"/>
                  <a:pt x="0" y="157"/>
                </a:cubicBezTo>
                <a:cubicBezTo>
                  <a:pt x="0" y="261"/>
                  <a:pt x="0" y="261"/>
                  <a:pt x="0" y="261"/>
                </a:cubicBezTo>
                <a:cubicBezTo>
                  <a:pt x="20" y="261"/>
                  <a:pt x="20" y="261"/>
                  <a:pt x="20" y="261"/>
                </a:cubicBezTo>
                <a:cubicBezTo>
                  <a:pt x="19" y="213"/>
                  <a:pt x="19" y="213"/>
                  <a:pt x="19" y="213"/>
                </a:cubicBezTo>
                <a:cubicBezTo>
                  <a:pt x="39" y="210"/>
                  <a:pt x="58" y="205"/>
                  <a:pt x="76" y="198"/>
                </a:cubicBezTo>
                <a:cubicBezTo>
                  <a:pt x="94" y="243"/>
                  <a:pt x="94" y="243"/>
                  <a:pt x="94" y="243"/>
                </a:cubicBezTo>
                <a:cubicBezTo>
                  <a:pt x="116" y="234"/>
                  <a:pt x="137" y="223"/>
                  <a:pt x="156" y="208"/>
                </a:cubicBezTo>
                <a:cubicBezTo>
                  <a:pt x="126" y="169"/>
                  <a:pt x="126" y="169"/>
                  <a:pt x="126" y="169"/>
                </a:cubicBezTo>
                <a:cubicBezTo>
                  <a:pt x="142" y="157"/>
                  <a:pt x="156" y="144"/>
                  <a:pt x="168" y="128"/>
                </a:cubicBezTo>
                <a:cubicBezTo>
                  <a:pt x="206" y="158"/>
                  <a:pt x="206" y="158"/>
                  <a:pt x="206" y="158"/>
                </a:cubicBezTo>
                <a:cubicBezTo>
                  <a:pt x="221" y="140"/>
                  <a:pt x="233" y="119"/>
                  <a:pt x="242" y="97"/>
                </a:cubicBezTo>
                <a:cubicBezTo>
                  <a:pt x="197" y="78"/>
                  <a:pt x="197" y="78"/>
                  <a:pt x="197" y="78"/>
                </a:cubicBezTo>
                <a:cubicBezTo>
                  <a:pt x="204" y="60"/>
                  <a:pt x="210" y="42"/>
                  <a:pt x="212" y="22"/>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2" name="Google Shape;902;p46"/>
          <p:cNvSpPr/>
          <p:nvPr/>
        </p:nvSpPr>
        <p:spPr>
          <a:xfrm>
            <a:off x="5933441" y="4785284"/>
            <a:ext cx="2132916" cy="2118123"/>
          </a:xfrm>
          <a:custGeom>
            <a:avLst/>
            <a:gdLst/>
            <a:ahLst/>
            <a:cxnLst/>
            <a:rect l="l" t="t" r="r" b="b"/>
            <a:pathLst>
              <a:path w="263" h="261" extrusionOk="0">
                <a:moveTo>
                  <a:pt x="249" y="156"/>
                </a:moveTo>
                <a:cubicBezTo>
                  <a:pt x="169" y="145"/>
                  <a:pt x="110" y="78"/>
                  <a:pt x="106" y="0"/>
                </a:cubicBezTo>
                <a:cubicBezTo>
                  <a:pt x="0" y="0"/>
                  <a:pt x="0" y="0"/>
                  <a:pt x="0" y="0"/>
                </a:cubicBezTo>
                <a:cubicBezTo>
                  <a:pt x="0" y="20"/>
                  <a:pt x="0" y="20"/>
                  <a:pt x="0" y="20"/>
                </a:cubicBezTo>
                <a:cubicBezTo>
                  <a:pt x="50" y="20"/>
                  <a:pt x="50" y="20"/>
                  <a:pt x="50" y="20"/>
                </a:cubicBezTo>
                <a:cubicBezTo>
                  <a:pt x="53" y="39"/>
                  <a:pt x="58" y="58"/>
                  <a:pt x="65" y="76"/>
                </a:cubicBezTo>
                <a:cubicBezTo>
                  <a:pt x="20" y="94"/>
                  <a:pt x="20" y="94"/>
                  <a:pt x="20" y="94"/>
                </a:cubicBezTo>
                <a:cubicBezTo>
                  <a:pt x="29" y="117"/>
                  <a:pt x="40" y="137"/>
                  <a:pt x="55" y="156"/>
                </a:cubicBezTo>
                <a:cubicBezTo>
                  <a:pt x="94" y="127"/>
                  <a:pt x="94" y="127"/>
                  <a:pt x="94" y="127"/>
                </a:cubicBezTo>
                <a:cubicBezTo>
                  <a:pt x="106" y="142"/>
                  <a:pt x="119" y="156"/>
                  <a:pt x="135" y="168"/>
                </a:cubicBezTo>
                <a:cubicBezTo>
                  <a:pt x="105" y="207"/>
                  <a:pt x="105" y="207"/>
                  <a:pt x="105" y="207"/>
                </a:cubicBezTo>
                <a:cubicBezTo>
                  <a:pt x="123" y="221"/>
                  <a:pt x="144" y="233"/>
                  <a:pt x="166" y="242"/>
                </a:cubicBezTo>
                <a:cubicBezTo>
                  <a:pt x="185" y="197"/>
                  <a:pt x="185" y="197"/>
                  <a:pt x="185" y="197"/>
                </a:cubicBezTo>
                <a:cubicBezTo>
                  <a:pt x="203" y="205"/>
                  <a:pt x="221" y="210"/>
                  <a:pt x="241" y="213"/>
                </a:cubicBezTo>
                <a:cubicBezTo>
                  <a:pt x="241" y="261"/>
                  <a:pt x="241" y="261"/>
                  <a:pt x="241" y="261"/>
                </a:cubicBezTo>
                <a:cubicBezTo>
                  <a:pt x="263" y="261"/>
                  <a:pt x="263" y="261"/>
                  <a:pt x="263" y="261"/>
                </a:cubicBezTo>
                <a:cubicBezTo>
                  <a:pt x="263" y="157"/>
                  <a:pt x="263" y="157"/>
                  <a:pt x="263" y="157"/>
                </a:cubicBezTo>
                <a:cubicBezTo>
                  <a:pt x="258" y="157"/>
                  <a:pt x="253" y="157"/>
                  <a:pt x="249" y="156"/>
                </a:cubicBez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3" name="Google Shape;903;p46"/>
          <p:cNvSpPr txBox="1"/>
          <p:nvPr/>
        </p:nvSpPr>
        <p:spPr>
          <a:xfrm>
            <a:off x="1190847" y="2685474"/>
            <a:ext cx="4363287" cy="144650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 creates a set of search results by iterating over each of the user search configs, in the order that the user specifies.</a:t>
            </a:r>
            <a:endParaRPr sz="1400" b="0" i="0" u="none" strike="noStrike" cap="none">
              <a:solidFill>
                <a:srgbClr val="000000"/>
              </a:solidFill>
              <a:latin typeface="Arial"/>
              <a:ea typeface="Arial"/>
              <a:cs typeface="Arial"/>
              <a:sym typeface="Arial"/>
            </a:endParaRPr>
          </a:p>
        </p:txBody>
      </p:sp>
      <p:sp>
        <p:nvSpPr>
          <p:cNvPr id="904" name="Google Shape;904;p46"/>
          <p:cNvSpPr txBox="1"/>
          <p:nvPr/>
        </p:nvSpPr>
        <p:spPr>
          <a:xfrm>
            <a:off x="10691092" y="2643910"/>
            <a:ext cx="4957618"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UCP chooses an LDAP server from the list of domain servers by considering the Base DN from the user search config and selecting the domain server that has the longest domain suffix match.</a:t>
            </a:r>
            <a:endParaRPr sz="1400" b="0" i="0" u="none" strike="noStrike" cap="none">
              <a:solidFill>
                <a:srgbClr val="000000"/>
              </a:solidFill>
              <a:latin typeface="Arial"/>
              <a:ea typeface="Arial"/>
              <a:cs typeface="Arial"/>
              <a:sym typeface="Arial"/>
            </a:endParaRPr>
          </a:p>
        </p:txBody>
      </p:sp>
      <p:sp>
        <p:nvSpPr>
          <p:cNvPr id="905" name="Google Shape;905;p46"/>
          <p:cNvSpPr txBox="1"/>
          <p:nvPr/>
        </p:nvSpPr>
        <p:spPr>
          <a:xfrm>
            <a:off x="10723410" y="5571838"/>
            <a:ext cx="4925300" cy="21236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 uses the default domain server if no domain server has a domain suffix that matches the Base DN from the search configuration.</a:t>
            </a:r>
            <a:endParaRPr sz="1400" b="0" i="0" u="none" strike="noStrike" cap="none">
              <a:solidFill>
                <a:srgbClr val="000000"/>
              </a:solidFill>
              <a:latin typeface="Arial"/>
              <a:ea typeface="Arial"/>
              <a:cs typeface="Arial"/>
              <a:sym typeface="Arial"/>
            </a:endParaRPr>
          </a:p>
        </p:txBody>
      </p:sp>
      <p:sp>
        <p:nvSpPr>
          <p:cNvPr id="906" name="Google Shape;906;p46"/>
          <p:cNvSpPr txBox="1"/>
          <p:nvPr/>
        </p:nvSpPr>
        <p:spPr>
          <a:xfrm>
            <a:off x="570347" y="5571841"/>
            <a:ext cx="4957617" cy="110799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 combines the search results into a list of users and creates UCP accounts for them.</a:t>
            </a:r>
            <a:endParaRPr sz="1400" b="0" i="0" u="none" strike="noStrike" cap="none">
              <a:solidFill>
                <a:srgbClr val="000000"/>
              </a:solidFill>
              <a:latin typeface="Arial"/>
              <a:ea typeface="Arial"/>
              <a:cs typeface="Arial"/>
              <a:sym typeface="Arial"/>
            </a:endParaRPr>
          </a:p>
        </p:txBody>
      </p:sp>
      <p:sp>
        <p:nvSpPr>
          <p:cNvPr id="907" name="Google Shape;907;p46"/>
          <p:cNvSpPr txBox="1"/>
          <p:nvPr/>
        </p:nvSpPr>
        <p:spPr>
          <a:xfrm>
            <a:off x="6999897" y="4406520"/>
            <a:ext cx="2263500" cy="11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UCP integrates with LDAP</a:t>
            </a:r>
            <a:endParaRPr sz="2200" b="0" i="0" u="none" strike="noStrike" cap="none">
              <a:solidFill>
                <a:srgbClr val="44494E"/>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Configure the LDAP Integration</a:t>
            </a:r>
            <a:endParaRPr/>
          </a:p>
        </p:txBody>
      </p:sp>
      <p:pic>
        <p:nvPicPr>
          <p:cNvPr id="913" name="Google Shape;913;p47"/>
          <p:cNvPicPr preferRelativeResize="0"/>
          <p:nvPr/>
        </p:nvPicPr>
        <p:blipFill rotWithShape="1">
          <a:blip r:embed="rId3">
            <a:alphaModFix/>
          </a:blip>
          <a:srcRect/>
          <a:stretch/>
        </p:blipFill>
        <p:spPr>
          <a:xfrm>
            <a:off x="4089140" y="649718"/>
            <a:ext cx="8077727" cy="365760"/>
          </a:xfrm>
          <a:prstGeom prst="rect">
            <a:avLst/>
          </a:prstGeom>
          <a:noFill/>
          <a:ln>
            <a:noFill/>
          </a:ln>
        </p:spPr>
      </p:pic>
      <p:sp>
        <p:nvSpPr>
          <p:cNvPr id="914" name="Google Shape;914;p47"/>
          <p:cNvSpPr/>
          <p:nvPr/>
        </p:nvSpPr>
        <p:spPr>
          <a:xfrm>
            <a:off x="1435139" y="1123941"/>
            <a:ext cx="13299168" cy="1109629"/>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configure UCP to create and authenticate users by using an LDAP directory, go to the UCP web UI, navigate to the </a:t>
            </a:r>
            <a:r>
              <a:rPr lang="en-US" sz="2200" b="1" i="0" u="none" strike="noStrike" cap="none">
                <a:solidFill>
                  <a:srgbClr val="3F3F3F"/>
                </a:solidFill>
                <a:latin typeface="Open Sans"/>
                <a:ea typeface="Open Sans"/>
                <a:cs typeface="Open Sans"/>
                <a:sym typeface="Open Sans"/>
              </a:rPr>
              <a:t>Admin Settings </a:t>
            </a:r>
            <a:r>
              <a:rPr lang="en-US" sz="2200" b="0" i="0" u="none" strike="noStrike" cap="none">
                <a:solidFill>
                  <a:srgbClr val="3F3F3F"/>
                </a:solidFill>
                <a:latin typeface="Open Sans"/>
                <a:ea typeface="Open Sans"/>
                <a:cs typeface="Open Sans"/>
                <a:sym typeface="Open Sans"/>
              </a:rPr>
              <a:t>page, and click </a:t>
            </a:r>
            <a:r>
              <a:rPr lang="en-US" sz="2200" b="1" i="0" u="none" strike="noStrike" cap="none">
                <a:solidFill>
                  <a:srgbClr val="3F3F3F"/>
                </a:solidFill>
                <a:latin typeface="Open Sans"/>
                <a:ea typeface="Open Sans"/>
                <a:cs typeface="Open Sans"/>
                <a:sym typeface="Open Sans"/>
              </a:rPr>
              <a:t>Authentication &amp; Authorization </a:t>
            </a:r>
            <a:r>
              <a:rPr lang="en-US" sz="2200" b="0" i="0" u="none" strike="noStrike" cap="none">
                <a:solidFill>
                  <a:srgbClr val="3F3F3F"/>
                </a:solidFill>
                <a:latin typeface="Open Sans"/>
                <a:ea typeface="Open Sans"/>
                <a:cs typeface="Open Sans"/>
                <a:sym typeface="Open Sans"/>
              </a:rPr>
              <a:t>to select the method used to create and authenticate users.</a:t>
            </a:r>
            <a:endParaRPr sz="2200" b="0" i="0" u="none" strike="noStrike" cap="none">
              <a:solidFill>
                <a:srgbClr val="3F3F3F"/>
              </a:solidFill>
              <a:latin typeface="Open Sans"/>
              <a:ea typeface="Open Sans"/>
              <a:cs typeface="Open Sans"/>
              <a:sym typeface="Open Sans"/>
            </a:endParaRPr>
          </a:p>
        </p:txBody>
      </p:sp>
      <p:pic>
        <p:nvPicPr>
          <p:cNvPr id="915" name="Google Shape;915;p47" descr="A screenshot of a cell phone&#10;&#10;Description automatically generated"/>
          <p:cNvPicPr preferRelativeResize="0"/>
          <p:nvPr/>
        </p:nvPicPr>
        <p:blipFill rotWithShape="1">
          <a:blip r:embed="rId4">
            <a:alphaModFix/>
          </a:blip>
          <a:srcRect/>
          <a:stretch/>
        </p:blipFill>
        <p:spPr>
          <a:xfrm>
            <a:off x="3449782" y="2525862"/>
            <a:ext cx="9559636" cy="6087325"/>
          </a:xfrm>
          <a:prstGeom prst="rect">
            <a:avLst/>
          </a:prstGeom>
          <a:noFill/>
          <a:ln>
            <a:noFill/>
          </a:ln>
        </p:spPr>
      </p:pic>
      <p:sp>
        <p:nvSpPr>
          <p:cNvPr id="916" name="Google Shape;916;p47"/>
          <p:cNvSpPr/>
          <p:nvPr/>
        </p:nvSpPr>
        <p:spPr>
          <a:xfrm>
            <a:off x="583931" y="8740264"/>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a:t>
            </a:r>
            <a:r>
              <a:rPr lang="en-US" sz="1400" b="0" i="1" u="none" strike="noStrike" cap="none">
                <a:solidFill>
                  <a:srgbClr val="595959"/>
                </a:solidFill>
                <a:latin typeface="Arial"/>
                <a:ea typeface="Arial"/>
                <a:cs typeface="Arial"/>
                <a:sym typeface="Arial"/>
              </a:rPr>
              <a:t>https://docs.docker.com/datacenter/ucp/2.2/guides/admin/configure/external-auth/</a:t>
            </a:r>
            <a:endParaRPr sz="1400" b="0" i="1" u="none" strike="noStrike" cap="none">
              <a:solidFill>
                <a:srgbClr val="595959"/>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LDAP Enabled</a:t>
            </a:r>
            <a:endParaRPr/>
          </a:p>
        </p:txBody>
      </p:sp>
      <p:pic>
        <p:nvPicPr>
          <p:cNvPr id="922" name="Google Shape;922;p48"/>
          <p:cNvPicPr preferRelativeResize="0"/>
          <p:nvPr/>
        </p:nvPicPr>
        <p:blipFill rotWithShape="1">
          <a:blip r:embed="rId3">
            <a:alphaModFix/>
          </a:blip>
          <a:srcRect/>
          <a:stretch/>
        </p:blipFill>
        <p:spPr>
          <a:xfrm>
            <a:off x="6055428" y="628936"/>
            <a:ext cx="4145150" cy="365760"/>
          </a:xfrm>
          <a:prstGeom prst="rect">
            <a:avLst/>
          </a:prstGeom>
          <a:noFill/>
          <a:ln>
            <a:noFill/>
          </a:ln>
        </p:spPr>
      </p:pic>
      <p:sp>
        <p:nvSpPr>
          <p:cNvPr id="923" name="Google Shape;923;p48"/>
          <p:cNvSpPr/>
          <p:nvPr/>
        </p:nvSpPr>
        <p:spPr>
          <a:xfrm>
            <a:off x="1422400" y="1739897"/>
            <a:ext cx="13311906" cy="86759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Use this setting to change the default permissions of new users. Click the dropdown to select the permission level that UCP assigns by default to the private collections of new users. </a:t>
            </a:r>
            <a:endParaRPr sz="1400" b="0" i="0" u="none" strike="noStrike" cap="none">
              <a:solidFill>
                <a:srgbClr val="000000"/>
              </a:solidFill>
              <a:latin typeface="Arial"/>
              <a:ea typeface="Arial"/>
              <a:cs typeface="Arial"/>
              <a:sym typeface="Arial"/>
            </a:endParaRPr>
          </a:p>
        </p:txBody>
      </p:sp>
      <p:sp>
        <p:nvSpPr>
          <p:cNvPr id="924" name="Google Shape;924;p48"/>
          <p:cNvSpPr/>
          <p:nvPr/>
        </p:nvSpPr>
        <p:spPr>
          <a:xfrm>
            <a:off x="583931" y="8740264"/>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a:t>
            </a:r>
            <a:r>
              <a:rPr lang="en-US" sz="1400" b="0" i="1" u="none" strike="noStrike" cap="none">
                <a:solidFill>
                  <a:srgbClr val="595959"/>
                </a:solidFill>
                <a:latin typeface="Arial"/>
                <a:ea typeface="Arial"/>
                <a:cs typeface="Arial"/>
                <a:sym typeface="Arial"/>
              </a:rPr>
              <a:t>https://docs.docker.com/datacenter/ucp/2.2/guides/admin/configure/external-auth/</a:t>
            </a:r>
            <a:endParaRPr sz="1400" b="0" i="1" u="none" strike="noStrike" cap="none">
              <a:solidFill>
                <a:srgbClr val="595959"/>
              </a:solidFill>
              <a:latin typeface="Arial"/>
              <a:ea typeface="Arial"/>
              <a:cs typeface="Arial"/>
              <a:sym typeface="Arial"/>
            </a:endParaRPr>
          </a:p>
        </p:txBody>
      </p:sp>
      <p:sp>
        <p:nvSpPr>
          <p:cNvPr id="925" name="Google Shape;925;p48"/>
          <p:cNvSpPr/>
          <p:nvPr/>
        </p:nvSpPr>
        <p:spPr>
          <a:xfrm>
            <a:off x="1425035" y="1023903"/>
            <a:ext cx="5278020" cy="486469"/>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Default role for all private collections:</a:t>
            </a:r>
            <a:endParaRPr sz="1400" b="0" i="0" u="none" strike="noStrike" cap="none">
              <a:solidFill>
                <a:srgbClr val="000000"/>
              </a:solidFill>
              <a:latin typeface="Arial"/>
              <a:ea typeface="Arial"/>
              <a:cs typeface="Arial"/>
              <a:sym typeface="Arial"/>
            </a:endParaRPr>
          </a:p>
        </p:txBody>
      </p:sp>
      <p:pic>
        <p:nvPicPr>
          <p:cNvPr id="926" name="Google Shape;926;p48" descr="A screenshot of a cell phone&#10;&#10;Description automatically generated"/>
          <p:cNvPicPr preferRelativeResize="0"/>
          <p:nvPr/>
        </p:nvPicPr>
        <p:blipFill rotWithShape="1">
          <a:blip r:embed="rId4">
            <a:alphaModFix/>
          </a:blip>
          <a:srcRect/>
          <a:stretch/>
        </p:blipFill>
        <p:spPr>
          <a:xfrm>
            <a:off x="6736764" y="2828221"/>
            <a:ext cx="8704127" cy="5731992"/>
          </a:xfrm>
          <a:prstGeom prst="rect">
            <a:avLst/>
          </a:prstGeom>
          <a:noFill/>
          <a:ln>
            <a:noFill/>
          </a:ln>
        </p:spPr>
      </p:pic>
      <p:sp>
        <p:nvSpPr>
          <p:cNvPr id="927" name="Google Shape;927;p48"/>
          <p:cNvSpPr/>
          <p:nvPr/>
        </p:nvSpPr>
        <p:spPr>
          <a:xfrm>
            <a:off x="1449050" y="2797285"/>
            <a:ext cx="2708459" cy="486469"/>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LDAP enabled:</a:t>
            </a:r>
            <a:endParaRPr sz="1400" b="0" i="0" u="none" strike="noStrike" cap="none">
              <a:solidFill>
                <a:srgbClr val="000000"/>
              </a:solidFill>
              <a:latin typeface="Arial"/>
              <a:ea typeface="Arial"/>
              <a:cs typeface="Arial"/>
              <a:sym typeface="Arial"/>
            </a:endParaRPr>
          </a:p>
        </p:txBody>
      </p:sp>
      <p:sp>
        <p:nvSpPr>
          <p:cNvPr id="928" name="Google Shape;928;p48"/>
          <p:cNvSpPr/>
          <p:nvPr/>
        </p:nvSpPr>
        <p:spPr>
          <a:xfrm>
            <a:off x="1425105" y="3471715"/>
            <a:ext cx="5132317" cy="767774"/>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Click </a:t>
            </a:r>
            <a:r>
              <a:rPr lang="en-US" sz="2200" b="1" i="0" u="none" strike="noStrike" cap="none">
                <a:solidFill>
                  <a:srgbClr val="000000"/>
                </a:solidFill>
                <a:latin typeface="Open Sans"/>
                <a:ea typeface="Open Sans"/>
                <a:cs typeface="Open Sans"/>
                <a:sym typeface="Open Sans"/>
              </a:rPr>
              <a:t>Yes</a:t>
            </a:r>
            <a:r>
              <a:rPr lang="en-US" sz="2200" b="0" i="0" u="none" strike="noStrike" cap="none">
                <a:solidFill>
                  <a:srgbClr val="000000"/>
                </a:solidFill>
                <a:latin typeface="Open Sans"/>
                <a:ea typeface="Open Sans"/>
                <a:cs typeface="Open Sans"/>
                <a:sym typeface="Open Sans"/>
              </a:rPr>
              <a:t> to enable integrating UCP users and teams with LDAP servers.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Server</a:t>
            </a:r>
            <a:endParaRPr/>
          </a:p>
        </p:txBody>
      </p:sp>
      <p:pic>
        <p:nvPicPr>
          <p:cNvPr id="935" name="Google Shape;935;p49"/>
          <p:cNvPicPr preferRelativeResize="0"/>
          <p:nvPr/>
        </p:nvPicPr>
        <p:blipFill rotWithShape="1">
          <a:blip r:embed="rId3">
            <a:alphaModFix/>
          </a:blip>
          <a:srcRect/>
          <a:stretch/>
        </p:blipFill>
        <p:spPr>
          <a:xfrm>
            <a:off x="6117048" y="547277"/>
            <a:ext cx="4063475" cy="481699"/>
          </a:xfrm>
          <a:prstGeom prst="rect">
            <a:avLst/>
          </a:prstGeom>
          <a:noFill/>
          <a:ln>
            <a:noFill/>
          </a:ln>
        </p:spPr>
      </p:pic>
      <p:graphicFrame>
        <p:nvGraphicFramePr>
          <p:cNvPr id="936" name="Google Shape;936;p49"/>
          <p:cNvGraphicFramePr/>
          <p:nvPr/>
        </p:nvGraphicFramePr>
        <p:xfrm>
          <a:off x="1392382" y="1413163"/>
          <a:ext cx="3000000" cy="3000000"/>
        </p:xfrm>
        <a:graphic>
          <a:graphicData uri="http://schemas.openxmlformats.org/drawingml/2006/table">
            <a:tbl>
              <a:tblPr firstRow="1" bandRow="1">
                <a:noFill/>
                <a:tableStyleId>{7553CDCE-4ED0-40ED-B9BC-C9355EB2FE45}</a:tableStyleId>
              </a:tblPr>
              <a:tblGrid>
                <a:gridCol w="3264050">
                  <a:extLst>
                    <a:ext uri="{9D8B030D-6E8A-4147-A177-3AD203B41FA5}">
                      <a16:colId xmlns:a16="http://schemas.microsoft.com/office/drawing/2014/main" val="20000"/>
                    </a:ext>
                  </a:extLst>
                </a:gridCol>
                <a:gridCol w="10618200">
                  <a:extLst>
                    <a:ext uri="{9D8B030D-6E8A-4147-A177-3AD203B41FA5}">
                      <a16:colId xmlns:a16="http://schemas.microsoft.com/office/drawing/2014/main" val="20001"/>
                    </a:ext>
                  </a:extLst>
                </a:gridCol>
              </a:tblGrid>
              <a:tr h="4316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Field</a:t>
                      </a:r>
                      <a:endParaRPr sz="2200"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7067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LDAP server URL</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URL where the LDAP server can be reached.</a:t>
                      </a:r>
                      <a:endParaRPr sz="1400" u="none" strike="noStrike" cap="none"/>
                    </a:p>
                  </a:txBody>
                  <a:tcPr marL="95250" marR="95250" marT="95250" marB="95250" anchor="ctr"/>
                </a:tc>
                <a:extLst>
                  <a:ext uri="{0D108BD9-81ED-4DB2-BD59-A6C34878D82A}">
                    <a16:rowId xmlns:a16="http://schemas.microsoft.com/office/drawing/2014/main" val="10001"/>
                  </a:ext>
                </a:extLst>
              </a:tr>
              <a:tr h="8007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Reader DN</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distinguished LDAP account name used in the LDAP server to search for entries. This should be a read-only client of LDAP as a best practice.</a:t>
                      </a:r>
                      <a:endParaRPr sz="1400" u="none" strike="noStrike" cap="none"/>
                    </a:p>
                  </a:txBody>
                  <a:tcPr marL="91450" marR="91450" marT="45725" marB="45725"/>
                </a:tc>
                <a:extLst>
                  <a:ext uri="{0D108BD9-81ED-4DB2-BD59-A6C34878D82A}">
                    <a16:rowId xmlns:a16="http://schemas.microsoft.com/office/drawing/2014/main" val="10002"/>
                  </a:ext>
                </a:extLst>
              </a:tr>
              <a:tr h="87095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Reader password</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password of the account used for searching entries in the LDAP server.</a:t>
                      </a:r>
                      <a:endParaRPr sz="1400" u="none" strike="noStrike" cap="none"/>
                    </a:p>
                  </a:txBody>
                  <a:tcPr marL="95250" marR="95250" marT="95250" marB="95250" anchor="ctr"/>
                </a:tc>
                <a:extLst>
                  <a:ext uri="{0D108BD9-81ED-4DB2-BD59-A6C34878D82A}">
                    <a16:rowId xmlns:a16="http://schemas.microsoft.com/office/drawing/2014/main" val="10003"/>
                  </a:ext>
                </a:extLst>
              </a:tr>
              <a:tr h="9342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Start TLS</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connection can be authenticated/encrypted only after connecting to the LDAP server over TCP.</a:t>
                      </a:r>
                      <a:endParaRPr sz="1400" u="none" strike="noStrike" cap="none">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4"/>
                  </a:ext>
                </a:extLst>
              </a:tr>
              <a:tr h="690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Skip TLS verification</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LDAP server certificate will be verified using TLS.</a:t>
                      </a:r>
                      <a:endParaRPr sz="1400" u="none" strike="noStrike" cap="none"/>
                    </a:p>
                  </a:txBody>
                  <a:tcPr marL="95250" marR="95250" marT="95250" marB="95250" anchor="ctr"/>
                </a:tc>
                <a:extLst>
                  <a:ext uri="{0D108BD9-81ED-4DB2-BD59-A6C34878D82A}">
                    <a16:rowId xmlns:a16="http://schemas.microsoft.com/office/drawing/2014/main" val="10005"/>
                  </a:ext>
                </a:extLst>
              </a:tr>
              <a:tr h="7970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 simple pagination</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LDAP server doesn’t support pagination.</a:t>
                      </a:r>
                      <a:endParaRPr sz="1400" u="none" strike="noStrike" cap="none"/>
                    </a:p>
                  </a:txBody>
                  <a:tcPr marL="95250" marR="95250" marT="95250" marB="95250" anchor="ctr"/>
                </a:tc>
                <a:extLst>
                  <a:ext uri="{0D108BD9-81ED-4DB2-BD59-A6C34878D82A}">
                    <a16:rowId xmlns:a16="http://schemas.microsoft.com/office/drawing/2014/main" val="10006"/>
                  </a:ext>
                </a:extLst>
              </a:tr>
              <a:tr h="7603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Just-in-Time User Provisioning</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user can create user accounts only when users log in for the first time.</a:t>
                      </a:r>
                      <a:endParaRPr sz="1400" u="none" strike="noStrike" cap="none"/>
                    </a:p>
                  </a:txBody>
                  <a:tcPr marL="95250" marR="95250" marT="95250" marB="9525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User Search Configurations</a:t>
            </a:r>
            <a:endParaRPr/>
          </a:p>
        </p:txBody>
      </p:sp>
      <p:pic>
        <p:nvPicPr>
          <p:cNvPr id="942" name="Google Shape;942;p50"/>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943" name="Google Shape;943;p50"/>
          <p:cNvSpPr/>
          <p:nvPr/>
        </p:nvSpPr>
        <p:spPr>
          <a:xfrm>
            <a:off x="583931" y="8740264"/>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a:t>
            </a:r>
            <a:r>
              <a:rPr lang="en-US" sz="1400" b="0" i="1" u="none" strike="noStrike" cap="none">
                <a:solidFill>
                  <a:srgbClr val="595959"/>
                </a:solidFill>
                <a:latin typeface="Arial"/>
                <a:ea typeface="Arial"/>
                <a:cs typeface="Arial"/>
                <a:sym typeface="Arial"/>
              </a:rPr>
              <a:t>https://docs.docker.com/datacenter/ucp/2.2/guides/admin/configure/external-auth/</a:t>
            </a:r>
            <a:endParaRPr sz="1400" b="0" i="1" u="none" strike="noStrike" cap="none">
              <a:solidFill>
                <a:srgbClr val="595959"/>
              </a:solidFill>
              <a:latin typeface="Arial"/>
              <a:ea typeface="Arial"/>
              <a:cs typeface="Arial"/>
              <a:sym typeface="Arial"/>
            </a:endParaRPr>
          </a:p>
        </p:txBody>
      </p:sp>
      <p:sp>
        <p:nvSpPr>
          <p:cNvPr id="944" name="Google Shape;944;p50"/>
          <p:cNvSpPr/>
          <p:nvPr/>
        </p:nvSpPr>
        <p:spPr>
          <a:xfrm>
            <a:off x="1923750" y="1323725"/>
            <a:ext cx="12541800" cy="687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configure more user search queries, click </a:t>
            </a:r>
            <a:r>
              <a:rPr lang="en-US" sz="2200" b="1" i="0" u="none" strike="noStrike" cap="none">
                <a:solidFill>
                  <a:srgbClr val="3F3F3F"/>
                </a:solidFill>
                <a:latin typeface="Open Sans"/>
                <a:ea typeface="Open Sans"/>
                <a:cs typeface="Open Sans"/>
                <a:sym typeface="Open Sans"/>
              </a:rPr>
              <a:t>Add LDAP User Search Configuration</a:t>
            </a:r>
            <a:r>
              <a:rPr lang="en-US" sz="2200" b="0" i="0" u="none" strike="noStrike" cap="none">
                <a:solidFill>
                  <a:srgbClr val="3F3F3F"/>
                </a:solidFill>
                <a:latin typeface="Open Sans"/>
                <a:ea typeface="Open Sans"/>
                <a:cs typeface="Open Sans"/>
                <a:sym typeface="Open Sans"/>
              </a:rPr>
              <a:t> again. </a:t>
            </a:r>
            <a:endParaRPr sz="1400" b="0" i="0" u="none" strike="noStrike" cap="none">
              <a:solidFill>
                <a:srgbClr val="000000"/>
              </a:solidFill>
              <a:latin typeface="Arial"/>
              <a:ea typeface="Arial"/>
              <a:cs typeface="Arial"/>
              <a:sym typeface="Arial"/>
            </a:endParaRPr>
          </a:p>
        </p:txBody>
      </p:sp>
      <p:pic>
        <p:nvPicPr>
          <p:cNvPr id="945" name="Google Shape;945;p50" descr="A screenshot of a cell phone&#10;&#10;Description automatically generated"/>
          <p:cNvPicPr preferRelativeResize="0"/>
          <p:nvPr/>
        </p:nvPicPr>
        <p:blipFill rotWithShape="1">
          <a:blip r:embed="rId4">
            <a:alphaModFix/>
          </a:blip>
          <a:srcRect/>
          <a:stretch/>
        </p:blipFill>
        <p:spPr>
          <a:xfrm>
            <a:off x="3710250" y="2455125"/>
            <a:ext cx="9256250" cy="6085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5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User Search Configurations</a:t>
            </a:r>
            <a:endParaRPr/>
          </a:p>
        </p:txBody>
      </p:sp>
      <p:pic>
        <p:nvPicPr>
          <p:cNvPr id="951" name="Google Shape;951;p51"/>
          <p:cNvPicPr preferRelativeResize="0"/>
          <p:nvPr/>
        </p:nvPicPr>
        <p:blipFill rotWithShape="1">
          <a:blip r:embed="rId3">
            <a:alphaModFix/>
          </a:blip>
          <a:srcRect/>
          <a:stretch/>
        </p:blipFill>
        <p:spPr>
          <a:xfrm>
            <a:off x="3685253" y="628936"/>
            <a:ext cx="8885500" cy="365760"/>
          </a:xfrm>
          <a:prstGeom prst="rect">
            <a:avLst/>
          </a:prstGeom>
          <a:noFill/>
          <a:ln>
            <a:noFill/>
          </a:ln>
        </p:spPr>
      </p:pic>
      <p:graphicFrame>
        <p:nvGraphicFramePr>
          <p:cNvPr id="952" name="Google Shape;952;p51"/>
          <p:cNvGraphicFramePr/>
          <p:nvPr/>
        </p:nvGraphicFramePr>
        <p:xfrm>
          <a:off x="1433944" y="1371598"/>
          <a:ext cx="3000000" cy="3000000"/>
        </p:xfrm>
        <a:graphic>
          <a:graphicData uri="http://schemas.openxmlformats.org/drawingml/2006/table">
            <a:tbl>
              <a:tblPr firstRow="1" bandRow="1">
                <a:noFill/>
                <a:tableStyleId>{7553CDCE-4ED0-40ED-B9BC-C9355EB2FE45}</a:tableStyleId>
              </a:tblPr>
              <a:tblGrid>
                <a:gridCol w="3254300">
                  <a:extLst>
                    <a:ext uri="{9D8B030D-6E8A-4147-A177-3AD203B41FA5}">
                      <a16:colId xmlns:a16="http://schemas.microsoft.com/office/drawing/2014/main" val="20000"/>
                    </a:ext>
                  </a:extLst>
                </a:gridCol>
                <a:gridCol w="10586400">
                  <a:extLst>
                    <a:ext uri="{9D8B030D-6E8A-4147-A177-3AD203B41FA5}">
                      <a16:colId xmlns:a16="http://schemas.microsoft.com/office/drawing/2014/main" val="20001"/>
                    </a:ext>
                  </a:extLst>
                </a:gridCol>
              </a:tblGrid>
              <a:tr h="4278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Field</a:t>
                      </a:r>
                      <a:endParaRPr sz="2200" b="1" u="none" strike="noStrike" cap="none">
                        <a:solidFill>
                          <a:srgbClr val="FFFFF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Description</a:t>
                      </a:r>
                      <a:endParaRPr sz="2200" u="none" strike="noStrike" cap="none">
                        <a:solidFill>
                          <a:srgbClr val="FFFFF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85345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Base DN</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distinguished name of the node in the directory tree where the search should start looking for users.</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1"/>
                  </a:ext>
                </a:extLst>
              </a:tr>
              <a:tr h="103870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Username attribute</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LDAP attribute to use as username on UCP.</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2"/>
                  </a:ext>
                </a:extLst>
              </a:tr>
              <a:tr h="8632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Full name attribute</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LDAP attribute to use as the user’s full name for display purposes. </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3"/>
                  </a:ext>
                </a:extLst>
              </a:tr>
              <a:tr h="11983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Filter</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LDAP search filter used to find users. </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4"/>
                  </a:ext>
                </a:extLst>
              </a:tr>
              <a:tr h="9568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Search subtree instead of just one level</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LDAP can be performed by searching on a single level of the LDAP tree, or searching through the full LDAP tree starting at the Base DN.</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5"/>
                  </a:ext>
                </a:extLst>
              </a:tr>
              <a:tr h="11857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Select Group Members</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feature is helpful if the LDAP server does not support </a:t>
                      </a:r>
                      <a:r>
                        <a:rPr lang="en-US" sz="2200" b="1" u="none" strike="noStrike" cap="none">
                          <a:solidFill>
                            <a:srgbClr val="3F3F3F"/>
                          </a:solidFill>
                          <a:latin typeface="Open Sans"/>
                          <a:ea typeface="Open Sans"/>
                          <a:cs typeface="Open Sans"/>
                          <a:sym typeface="Open Sans"/>
                        </a:rPr>
                        <a:t>memberOf</a:t>
                      </a:r>
                      <a:r>
                        <a:rPr lang="en-US" sz="2200" u="none" strike="noStrike" cap="none">
                          <a:solidFill>
                            <a:srgbClr val="3F3F3F"/>
                          </a:solidFill>
                          <a:latin typeface="Open Sans"/>
                          <a:ea typeface="Open Sans"/>
                          <a:cs typeface="Open Sans"/>
                          <a:sym typeface="Open Sans"/>
                        </a:rPr>
                        <a:t> search filters.</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User Search Configurations</a:t>
            </a:r>
            <a:endParaRPr/>
          </a:p>
        </p:txBody>
      </p:sp>
      <p:pic>
        <p:nvPicPr>
          <p:cNvPr id="958" name="Google Shape;958;p52"/>
          <p:cNvPicPr preferRelativeResize="0"/>
          <p:nvPr/>
        </p:nvPicPr>
        <p:blipFill rotWithShape="1">
          <a:blip r:embed="rId3">
            <a:alphaModFix/>
          </a:blip>
          <a:srcRect/>
          <a:stretch/>
        </p:blipFill>
        <p:spPr>
          <a:xfrm>
            <a:off x="3685253" y="628936"/>
            <a:ext cx="8885500" cy="365760"/>
          </a:xfrm>
          <a:prstGeom prst="rect">
            <a:avLst/>
          </a:prstGeom>
          <a:noFill/>
          <a:ln>
            <a:noFill/>
          </a:ln>
        </p:spPr>
      </p:pic>
      <p:graphicFrame>
        <p:nvGraphicFramePr>
          <p:cNvPr id="959" name="Google Shape;959;p52"/>
          <p:cNvGraphicFramePr/>
          <p:nvPr/>
        </p:nvGraphicFramePr>
        <p:xfrm>
          <a:off x="1392382" y="2514600"/>
          <a:ext cx="3000000" cy="3000000"/>
        </p:xfrm>
        <a:graphic>
          <a:graphicData uri="http://schemas.openxmlformats.org/drawingml/2006/table">
            <a:tbl>
              <a:tblPr firstRow="1" bandRow="1">
                <a:noFill/>
                <a:tableStyleId>{7553CDCE-4ED0-40ED-B9BC-C9355EB2FE45}</a:tableStyleId>
              </a:tblPr>
              <a:tblGrid>
                <a:gridCol w="3264050">
                  <a:extLst>
                    <a:ext uri="{9D8B030D-6E8A-4147-A177-3AD203B41FA5}">
                      <a16:colId xmlns:a16="http://schemas.microsoft.com/office/drawing/2014/main" val="20000"/>
                    </a:ext>
                  </a:extLst>
                </a:gridCol>
                <a:gridCol w="10618200">
                  <a:extLst>
                    <a:ext uri="{9D8B030D-6E8A-4147-A177-3AD203B41FA5}">
                      <a16:colId xmlns:a16="http://schemas.microsoft.com/office/drawing/2014/main" val="20001"/>
                    </a:ext>
                  </a:extLst>
                </a:gridCol>
              </a:tblGrid>
              <a:tr h="429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Field</a:t>
                      </a:r>
                      <a:endParaRPr sz="2200" u="none" strike="noStrike" cap="none">
                        <a:solidFill>
                          <a:srgbClr val="FFFFF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Description</a:t>
                      </a:r>
                      <a:endParaRPr sz="2200" u="none" strike="noStrike" cap="none">
                        <a:solidFill>
                          <a:srgbClr val="FFFFF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1191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Iterate through group members</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option searches for users by first iterating over the target group’s membership, making a separate LDAP query for each member if </a:t>
                      </a:r>
                      <a:r>
                        <a:rPr lang="en-US" sz="2200" b="1" u="none" strike="noStrike" cap="none">
                          <a:solidFill>
                            <a:srgbClr val="3F3F3F"/>
                          </a:solidFill>
                          <a:latin typeface="Open Sans"/>
                          <a:ea typeface="Open Sans"/>
                          <a:cs typeface="Open Sans"/>
                          <a:sym typeface="Open Sans"/>
                        </a:rPr>
                        <a:t>Select Group Members</a:t>
                      </a:r>
                      <a:r>
                        <a:rPr lang="en-US" sz="2200" u="none" strike="noStrike" cap="none">
                          <a:solidFill>
                            <a:srgbClr val="3F3F3F"/>
                          </a:solidFill>
                          <a:latin typeface="Open Sans"/>
                          <a:ea typeface="Open Sans"/>
                          <a:cs typeface="Open Sans"/>
                          <a:sym typeface="Open Sans"/>
                        </a:rPr>
                        <a:t> is selected.</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1"/>
                  </a:ext>
                </a:extLst>
              </a:tr>
              <a:tr h="85745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Group DN</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specifies the distinguished name of the group from which to select users if </a:t>
                      </a:r>
                      <a:r>
                        <a:rPr lang="en-US" sz="2200" b="1" u="none" strike="noStrike" cap="none">
                          <a:solidFill>
                            <a:srgbClr val="3F3F3F"/>
                          </a:solidFill>
                          <a:latin typeface="Open Sans"/>
                          <a:ea typeface="Open Sans"/>
                          <a:cs typeface="Open Sans"/>
                          <a:sym typeface="Open Sans"/>
                        </a:rPr>
                        <a:t>Select Group Members </a:t>
                      </a:r>
                      <a:r>
                        <a:rPr lang="en-US" sz="2200" u="none" strike="noStrike" cap="none">
                          <a:solidFill>
                            <a:srgbClr val="3F3F3F"/>
                          </a:solidFill>
                          <a:latin typeface="Open Sans"/>
                          <a:ea typeface="Open Sans"/>
                          <a:cs typeface="Open Sans"/>
                          <a:sym typeface="Open Sans"/>
                        </a:rPr>
                        <a:t>is selected.</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2"/>
                  </a:ext>
                </a:extLst>
              </a:tr>
              <a:tr h="8673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Group Member Attribute</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value of this group attribute corresponds to the distinguished names of the members of the group if </a:t>
                      </a:r>
                      <a:r>
                        <a:rPr lang="en-US" sz="2200" b="1" u="none" strike="noStrike" cap="none">
                          <a:solidFill>
                            <a:srgbClr val="3F3F3F"/>
                          </a:solidFill>
                          <a:latin typeface="Open Sans"/>
                          <a:ea typeface="Open Sans"/>
                          <a:cs typeface="Open Sans"/>
                          <a:sym typeface="Open Sans"/>
                        </a:rPr>
                        <a:t>Select Group Members </a:t>
                      </a:r>
                      <a:r>
                        <a:rPr lang="en-US" sz="2200" u="none" strike="noStrike" cap="none">
                          <a:solidFill>
                            <a:srgbClr val="3F3F3F"/>
                          </a:solidFill>
                          <a:latin typeface="Open Sans"/>
                          <a:ea typeface="Open Sans"/>
                          <a:cs typeface="Open Sans"/>
                          <a:sym typeface="Open Sans"/>
                        </a:rPr>
                        <a:t>is selected.</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5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Test Login</a:t>
            </a:r>
            <a:endParaRPr/>
          </a:p>
        </p:txBody>
      </p:sp>
      <p:pic>
        <p:nvPicPr>
          <p:cNvPr id="965" name="Google Shape;965;p53"/>
          <p:cNvPicPr preferRelativeResize="0"/>
          <p:nvPr/>
        </p:nvPicPr>
        <p:blipFill rotWithShape="1">
          <a:blip r:embed="rId3">
            <a:alphaModFix/>
          </a:blip>
          <a:srcRect/>
          <a:stretch/>
        </p:blipFill>
        <p:spPr>
          <a:xfrm>
            <a:off x="5620187" y="628936"/>
            <a:ext cx="5015632" cy="365760"/>
          </a:xfrm>
          <a:prstGeom prst="rect">
            <a:avLst/>
          </a:prstGeom>
          <a:noFill/>
          <a:ln>
            <a:noFill/>
          </a:ln>
        </p:spPr>
      </p:pic>
      <p:graphicFrame>
        <p:nvGraphicFramePr>
          <p:cNvPr id="966" name="Google Shape;966;p53"/>
          <p:cNvGraphicFramePr/>
          <p:nvPr/>
        </p:nvGraphicFramePr>
        <p:xfrm>
          <a:off x="1392382" y="1870362"/>
          <a:ext cx="3000000" cy="3000000"/>
        </p:xfrm>
        <a:graphic>
          <a:graphicData uri="http://schemas.openxmlformats.org/drawingml/2006/table">
            <a:tbl>
              <a:tblPr firstRow="1" bandRow="1">
                <a:noFill/>
                <a:tableStyleId>{7553CDCE-4ED0-40ED-B9BC-C9355EB2FE45}</a:tableStyleId>
              </a:tblPr>
              <a:tblGrid>
                <a:gridCol w="3264050">
                  <a:extLst>
                    <a:ext uri="{9D8B030D-6E8A-4147-A177-3AD203B41FA5}">
                      <a16:colId xmlns:a16="http://schemas.microsoft.com/office/drawing/2014/main" val="20000"/>
                    </a:ext>
                  </a:extLst>
                </a:gridCol>
                <a:gridCol w="10618200">
                  <a:extLst>
                    <a:ext uri="{9D8B030D-6E8A-4147-A177-3AD203B41FA5}">
                      <a16:colId xmlns:a16="http://schemas.microsoft.com/office/drawing/2014/main" val="20001"/>
                    </a:ext>
                  </a:extLst>
                </a:gridCol>
              </a:tblGrid>
              <a:tr h="4316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Field</a:t>
                      </a:r>
                      <a:endParaRPr sz="2200"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5318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Username</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 LDAP username for testing authentication to this application. This value corresponds with the </a:t>
                      </a:r>
                      <a:r>
                        <a:rPr lang="en-US" sz="2200" b="1" u="none" strike="noStrike" cap="none">
                          <a:solidFill>
                            <a:srgbClr val="3F3F3F"/>
                          </a:solidFill>
                          <a:latin typeface="Open Sans"/>
                          <a:ea typeface="Open Sans"/>
                          <a:cs typeface="Open Sans"/>
                          <a:sym typeface="Open Sans"/>
                        </a:rPr>
                        <a:t>Username Attribute</a:t>
                      </a:r>
                      <a:r>
                        <a:rPr lang="en-US" sz="2200" u="none" strike="noStrike" cap="none">
                          <a:solidFill>
                            <a:srgbClr val="3F3F3F"/>
                          </a:solidFill>
                          <a:latin typeface="Open Sans"/>
                          <a:ea typeface="Open Sans"/>
                          <a:cs typeface="Open Sans"/>
                          <a:sym typeface="Open Sans"/>
                        </a:rPr>
                        <a:t> specified in the </a:t>
                      </a:r>
                      <a:r>
                        <a:rPr lang="en-US" sz="2200" b="1" u="none" strike="noStrike" cap="none">
                          <a:solidFill>
                            <a:srgbClr val="3F3F3F"/>
                          </a:solidFill>
                          <a:latin typeface="Open Sans"/>
                          <a:ea typeface="Open Sans"/>
                          <a:cs typeface="Open Sans"/>
                          <a:sym typeface="Open Sans"/>
                        </a:rPr>
                        <a:t>LDAP user search configurations</a:t>
                      </a:r>
                      <a:r>
                        <a:rPr lang="en-US" sz="2200" u="none" strike="noStrike" cap="none">
                          <a:solidFill>
                            <a:srgbClr val="3F3F3F"/>
                          </a:solidFill>
                          <a:latin typeface="Open Sans"/>
                          <a:ea typeface="Open Sans"/>
                          <a:cs typeface="Open Sans"/>
                          <a:sym typeface="Open Sans"/>
                        </a:rPr>
                        <a:t> section.</a:t>
                      </a:r>
                      <a:endParaRPr sz="1400" u="none" strike="noStrike" cap="none"/>
                    </a:p>
                  </a:txBody>
                  <a:tcPr marL="95250" marR="95250" marT="95250" marB="95250" anchor="ctr"/>
                </a:tc>
                <a:extLst>
                  <a:ext uri="{0D108BD9-81ED-4DB2-BD59-A6C34878D82A}">
                    <a16:rowId xmlns:a16="http://schemas.microsoft.com/office/drawing/2014/main" val="10001"/>
                  </a:ext>
                </a:extLst>
              </a:tr>
              <a:tr h="8007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Password</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user’s password is used to authenticate (BIND) to the directory server.</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bl>
          </a:graphicData>
        </a:graphic>
      </p:graphicFrame>
      <p:sp>
        <p:nvSpPr>
          <p:cNvPr id="967" name="Google Shape;967;p53"/>
          <p:cNvSpPr/>
          <p:nvPr/>
        </p:nvSpPr>
        <p:spPr>
          <a:xfrm>
            <a:off x="1463964" y="5130673"/>
            <a:ext cx="13540509" cy="94656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Before </a:t>
            </a:r>
            <a:r>
              <a:rPr lang="en-US" sz="2200" b="0" i="0" u="none" strike="noStrike" cap="none">
                <a:solidFill>
                  <a:srgbClr val="3F3F3F"/>
                </a:solidFill>
                <a:latin typeface="Open Sans"/>
                <a:ea typeface="Open Sans"/>
                <a:cs typeface="Open Sans"/>
                <a:sym typeface="Open Sans"/>
              </a:rPr>
              <a:t>the user</a:t>
            </a:r>
            <a:r>
              <a:rPr lang="en-US" sz="2200" b="0" i="0" u="none" strike="noStrike" cap="none">
                <a:solidFill>
                  <a:srgbClr val="000000"/>
                </a:solidFill>
                <a:latin typeface="Open Sans"/>
                <a:ea typeface="Open Sans"/>
                <a:cs typeface="Open Sans"/>
                <a:sym typeface="Open Sans"/>
              </a:rPr>
              <a:t> saves the configuration changes, test that the integration is configured correctly. </a:t>
            </a:r>
            <a:r>
              <a:rPr lang="en-US"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To do this, provide the LDAP user credentials and click on the Test button.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5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Sync Configuration</a:t>
            </a:r>
            <a:endParaRPr/>
          </a:p>
        </p:txBody>
      </p:sp>
      <p:pic>
        <p:nvPicPr>
          <p:cNvPr id="973" name="Google Shape;973;p54"/>
          <p:cNvPicPr preferRelativeResize="0"/>
          <p:nvPr/>
        </p:nvPicPr>
        <p:blipFill rotWithShape="1">
          <a:blip r:embed="rId3">
            <a:alphaModFix/>
          </a:blip>
          <a:srcRect/>
          <a:stretch/>
        </p:blipFill>
        <p:spPr>
          <a:xfrm>
            <a:off x="4790100" y="628936"/>
            <a:ext cx="6675807" cy="365760"/>
          </a:xfrm>
          <a:prstGeom prst="rect">
            <a:avLst/>
          </a:prstGeom>
          <a:noFill/>
          <a:ln>
            <a:noFill/>
          </a:ln>
        </p:spPr>
      </p:pic>
      <p:graphicFrame>
        <p:nvGraphicFramePr>
          <p:cNvPr id="974" name="Google Shape;974;p54"/>
          <p:cNvGraphicFramePr/>
          <p:nvPr/>
        </p:nvGraphicFramePr>
        <p:xfrm>
          <a:off x="1392382" y="1870362"/>
          <a:ext cx="3000000" cy="3000000"/>
        </p:xfrm>
        <a:graphic>
          <a:graphicData uri="http://schemas.openxmlformats.org/drawingml/2006/table">
            <a:tbl>
              <a:tblPr firstRow="1" bandRow="1">
                <a:noFill/>
                <a:tableStyleId>{7553CDCE-4ED0-40ED-B9BC-C9355EB2FE45}</a:tableStyleId>
              </a:tblPr>
              <a:tblGrid>
                <a:gridCol w="3264050">
                  <a:extLst>
                    <a:ext uri="{9D8B030D-6E8A-4147-A177-3AD203B41FA5}">
                      <a16:colId xmlns:a16="http://schemas.microsoft.com/office/drawing/2014/main" val="20000"/>
                    </a:ext>
                  </a:extLst>
                </a:gridCol>
                <a:gridCol w="10618200">
                  <a:extLst>
                    <a:ext uri="{9D8B030D-6E8A-4147-A177-3AD203B41FA5}">
                      <a16:colId xmlns:a16="http://schemas.microsoft.com/office/drawing/2014/main" val="20001"/>
                    </a:ext>
                  </a:extLst>
                </a:gridCol>
              </a:tblGrid>
              <a:tr h="4316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Field</a:t>
                      </a:r>
                      <a:endParaRPr sz="2200"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5318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Sync interval</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interval between UCP and the LDAP server helps users to synchronize in hours.</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1"/>
                  </a:ext>
                </a:extLst>
              </a:tr>
              <a:tr h="800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Enable sync of admin users</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option specifies that system admins should be synced directly with members of a group in the organization’s LDAP directory.</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Security</a:t>
            </a:r>
            <a:endParaRPr/>
          </a:p>
        </p:txBody>
      </p:sp>
      <p:pic>
        <p:nvPicPr>
          <p:cNvPr id="415" name="Google Shape;415;p5"/>
          <p:cNvPicPr preferRelativeResize="0"/>
          <p:nvPr/>
        </p:nvPicPr>
        <p:blipFill rotWithShape="1">
          <a:blip r:embed="rId3">
            <a:alphaModFix/>
          </a:blip>
          <a:srcRect/>
          <a:stretch/>
        </p:blipFill>
        <p:spPr>
          <a:xfrm>
            <a:off x="5893092" y="568058"/>
            <a:ext cx="4469823" cy="481699"/>
          </a:xfrm>
          <a:prstGeom prst="rect">
            <a:avLst/>
          </a:prstGeom>
          <a:noFill/>
          <a:ln>
            <a:noFill/>
          </a:ln>
        </p:spPr>
      </p:pic>
      <p:sp>
        <p:nvSpPr>
          <p:cNvPr id="416" name="Google Shape;416;p5"/>
          <p:cNvSpPr/>
          <p:nvPr/>
        </p:nvSpPr>
        <p:spPr>
          <a:xfrm>
            <a:off x="6176703" y="3306260"/>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17" name="Google Shape;417;p5"/>
          <p:cNvSpPr/>
          <p:nvPr/>
        </p:nvSpPr>
        <p:spPr>
          <a:xfrm>
            <a:off x="6611325" y="3740882"/>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18" name="Google Shape;418;p5"/>
          <p:cNvSpPr/>
          <p:nvPr/>
        </p:nvSpPr>
        <p:spPr>
          <a:xfrm>
            <a:off x="6611325" y="6433282"/>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5B9BD5"/>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19" name="Google Shape;419;p5"/>
          <p:cNvSpPr/>
          <p:nvPr/>
        </p:nvSpPr>
        <p:spPr>
          <a:xfrm>
            <a:off x="9306546" y="6433282"/>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5B9BD5"/>
          </a:solidFill>
          <a:ln w="28575" cap="flat" cmpd="sng">
            <a:solidFill>
              <a:srgbClr val="EDEDED"/>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0" name="Google Shape;420;p5"/>
          <p:cNvSpPr/>
          <p:nvPr/>
        </p:nvSpPr>
        <p:spPr>
          <a:xfrm>
            <a:off x="9306546" y="374088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5B9BD5"/>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1" name="Google Shape;421;p5"/>
          <p:cNvSpPr/>
          <p:nvPr/>
        </p:nvSpPr>
        <p:spPr>
          <a:xfrm>
            <a:off x="5142126" y="314024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422" name="Google Shape;422;p5"/>
          <p:cNvSpPr/>
          <p:nvPr/>
        </p:nvSpPr>
        <p:spPr>
          <a:xfrm flipH="1">
            <a:off x="9742708" y="308515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423" name="Google Shape;423;p5"/>
          <p:cNvSpPr/>
          <p:nvPr/>
        </p:nvSpPr>
        <p:spPr>
          <a:xfrm rot="10800000" flipH="1">
            <a:off x="5191387" y="703567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424" name="Google Shape;424;p5"/>
          <p:cNvSpPr/>
          <p:nvPr/>
        </p:nvSpPr>
        <p:spPr>
          <a:xfrm rot="10800000">
            <a:off x="9742708" y="689515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425" name="Google Shape;425;p5"/>
          <p:cNvSpPr txBox="1"/>
          <p:nvPr/>
        </p:nvSpPr>
        <p:spPr>
          <a:xfrm>
            <a:off x="11379201" y="2624938"/>
            <a:ext cx="3863995"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vulnerable surface on the Docker daemon.</a:t>
            </a:r>
            <a:endParaRPr sz="1400" b="0" i="0" u="none" strike="noStrike" cap="none">
              <a:solidFill>
                <a:srgbClr val="000000"/>
              </a:solidFill>
              <a:latin typeface="Arial"/>
              <a:ea typeface="Arial"/>
              <a:cs typeface="Arial"/>
              <a:sym typeface="Arial"/>
            </a:endParaRPr>
          </a:p>
        </p:txBody>
      </p:sp>
      <p:sp>
        <p:nvSpPr>
          <p:cNvPr id="426" name="Google Shape;426;p5"/>
          <p:cNvSpPr txBox="1"/>
          <p:nvPr/>
        </p:nvSpPr>
        <p:spPr>
          <a:xfrm>
            <a:off x="11379201" y="7069510"/>
            <a:ext cx="448944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kernel’s ”hardening" security features and how they interact with containers.</a:t>
            </a:r>
            <a:endParaRPr sz="1400" b="0" i="0" u="none" strike="noStrike" cap="none">
              <a:solidFill>
                <a:srgbClr val="000000"/>
              </a:solidFill>
              <a:latin typeface="Arial"/>
              <a:ea typeface="Arial"/>
              <a:cs typeface="Arial"/>
              <a:sym typeface="Arial"/>
            </a:endParaRPr>
          </a:p>
        </p:txBody>
      </p:sp>
      <p:sp>
        <p:nvSpPr>
          <p:cNvPr id="427" name="Google Shape;427;p5"/>
          <p:cNvSpPr txBox="1"/>
          <p:nvPr/>
        </p:nvSpPr>
        <p:spPr>
          <a:xfrm>
            <a:off x="897839" y="2615397"/>
            <a:ext cx="4049889" cy="144655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kernel's intrinsic security and support for namespaces and cgroups.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8" name="Google Shape;428;p5"/>
          <p:cNvSpPr txBox="1"/>
          <p:nvPr/>
        </p:nvSpPr>
        <p:spPr>
          <a:xfrm>
            <a:off x="1012804" y="7079019"/>
            <a:ext cx="3934926" cy="144655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container configuration profile’s loopholes.</a:t>
            </a:r>
            <a:endParaRPr sz="1400" b="0" i="0" u="none" strike="noStrike" cap="none">
              <a:solidFill>
                <a:srgbClr val="000000"/>
              </a:solidFill>
              <a:latin typeface="Arial"/>
              <a:ea typeface="Arial"/>
              <a:cs typeface="Arial"/>
              <a:sym typeface="Arial"/>
            </a:endParaRPr>
          </a:p>
        </p:txBody>
      </p:sp>
      <p:sp>
        <p:nvSpPr>
          <p:cNvPr id="429" name="Google Shape;429;p5"/>
          <p:cNvSpPr txBox="1"/>
          <p:nvPr/>
        </p:nvSpPr>
        <p:spPr>
          <a:xfrm>
            <a:off x="6654427" y="4896735"/>
            <a:ext cx="313754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Things to consider when reviewing Docker Security:</a:t>
            </a:r>
            <a:endParaRPr sz="1400" b="0" i="0" u="none" strike="noStrike" cap="none">
              <a:solidFill>
                <a:srgbClr val="000000"/>
              </a:solidFill>
              <a:latin typeface="Arial"/>
              <a:ea typeface="Arial"/>
              <a:cs typeface="Arial"/>
              <a:sym typeface="Arial"/>
            </a:endParaRPr>
          </a:p>
        </p:txBody>
      </p:sp>
      <p:sp>
        <p:nvSpPr>
          <p:cNvPr id="430" name="Google Shape;430;p5"/>
          <p:cNvSpPr/>
          <p:nvPr/>
        </p:nvSpPr>
        <p:spPr>
          <a:xfrm>
            <a:off x="1470900" y="1271709"/>
            <a:ext cx="13311901" cy="882668"/>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security prevents a compromised container from consuming a large amount of resources for disrupting service or performing malicious activities.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LDAP Sync Configuration</a:t>
            </a:r>
            <a:endParaRPr/>
          </a:p>
        </p:txBody>
      </p:sp>
      <p:pic>
        <p:nvPicPr>
          <p:cNvPr id="980" name="Google Shape;980;p55"/>
          <p:cNvPicPr preferRelativeResize="0"/>
          <p:nvPr/>
        </p:nvPicPr>
        <p:blipFill rotWithShape="1">
          <a:blip r:embed="rId3">
            <a:alphaModFix/>
          </a:blip>
          <a:srcRect/>
          <a:stretch/>
        </p:blipFill>
        <p:spPr>
          <a:xfrm>
            <a:off x="4790100" y="628936"/>
            <a:ext cx="6675807" cy="365760"/>
          </a:xfrm>
          <a:prstGeom prst="rect">
            <a:avLst/>
          </a:prstGeom>
          <a:noFill/>
          <a:ln>
            <a:noFill/>
          </a:ln>
        </p:spPr>
      </p:pic>
      <p:sp>
        <p:nvSpPr>
          <p:cNvPr id="981" name="Google Shape;981;p55"/>
          <p:cNvSpPr/>
          <p:nvPr/>
        </p:nvSpPr>
        <p:spPr>
          <a:xfrm>
            <a:off x="1567875" y="2995976"/>
            <a:ext cx="13540501" cy="3339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When a user is removed from LDAP, the effect on the user’s UCP account depends on the Just-in-Time User Provisioning setting: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Just-in-Time User Provisioning is false: Users deleted from LDAP become inactive in UCP after the next LDAP synchronization runs.</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Just-in-Time User Provisioning is true: Users deleted from LDAP can’t authenticate, but their UCP accounts remain active.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793c75f3f7_3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LDAP Sync Configuration</a:t>
            </a:r>
            <a:endParaRPr/>
          </a:p>
        </p:txBody>
      </p:sp>
      <p:pic>
        <p:nvPicPr>
          <p:cNvPr id="987" name="Google Shape;987;g793c75f3f7_3_0"/>
          <p:cNvPicPr preferRelativeResize="0"/>
          <p:nvPr/>
        </p:nvPicPr>
        <p:blipFill rotWithShape="1">
          <a:blip r:embed="rId3">
            <a:alphaModFix/>
          </a:blip>
          <a:srcRect/>
          <a:stretch/>
        </p:blipFill>
        <p:spPr>
          <a:xfrm>
            <a:off x="4790100" y="628936"/>
            <a:ext cx="6675808" cy="365760"/>
          </a:xfrm>
          <a:prstGeom prst="rect">
            <a:avLst/>
          </a:prstGeom>
          <a:noFill/>
          <a:ln>
            <a:noFill/>
          </a:ln>
        </p:spPr>
      </p:pic>
      <p:sp>
        <p:nvSpPr>
          <p:cNvPr id="988" name="Google Shape;988;g793c75f3f7_3_0"/>
          <p:cNvSpPr/>
          <p:nvPr/>
        </p:nvSpPr>
        <p:spPr>
          <a:xfrm>
            <a:off x="1538041" y="2927914"/>
            <a:ext cx="13636800" cy="245216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UCP saves a minimum amount of user data required to operate.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UCP does not store any additional data from the directory server.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UCP enables syncing teams with a search query or group in the organization’s LDAP directory.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6"/>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UCP Client Bundles</a:t>
            </a:r>
            <a:endParaRPr/>
          </a:p>
        </p:txBody>
      </p:sp>
      <p:sp>
        <p:nvSpPr>
          <p:cNvPr id="994" name="Google Shape;994;p56"/>
          <p:cNvSpPr txBox="1">
            <a:spLocks noGrp="1"/>
          </p:cNvSpPr>
          <p:nvPr>
            <p:ph type="body" idx="1"/>
          </p:nvPr>
        </p:nvSpPr>
        <p:spPr>
          <a:xfrm>
            <a:off x="1902099" y="2374059"/>
            <a:ext cx="12451800" cy="51579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Your manager has asked you to create UCP client bundles that help run Docker commands on a UCP node.</a:t>
            </a: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Sign in to Docker UCP with your admin credentials and navigate to </a:t>
            </a:r>
            <a:r>
              <a:rPr lang="en-US" i="1"/>
              <a:t>My Profile.</a:t>
            </a:r>
            <a:endParaRPr/>
          </a:p>
          <a:p>
            <a:pPr marL="457200" lvl="0" indent="-368300" algn="l" rtl="0">
              <a:lnSpc>
                <a:spcPct val="150000"/>
              </a:lnSpc>
              <a:spcBef>
                <a:spcPts val="0"/>
              </a:spcBef>
              <a:spcAft>
                <a:spcPts val="0"/>
              </a:spcAft>
              <a:buSzPts val="2200"/>
              <a:buFont typeface="Open Sans"/>
              <a:buAutoNum type="arabicPeriod"/>
            </a:pPr>
            <a:r>
              <a:rPr lang="en-US"/>
              <a:t>Click on </a:t>
            </a:r>
            <a:r>
              <a:rPr lang="en-US" i="1"/>
              <a:t>New Client Bundle</a:t>
            </a:r>
            <a:r>
              <a:rPr lang="en-US"/>
              <a:t> dropdown and select </a:t>
            </a:r>
            <a:r>
              <a:rPr lang="en-US" i="1"/>
              <a:t>Generate Client Bundle</a:t>
            </a:r>
            <a:r>
              <a:rPr lang="en-US"/>
              <a:t> to download the certificate bundle.</a:t>
            </a:r>
            <a:endParaRPr/>
          </a:p>
          <a:p>
            <a:pPr marL="457200" lvl="0" indent="-368300" algn="l" rtl="0">
              <a:lnSpc>
                <a:spcPct val="150000"/>
              </a:lnSpc>
              <a:spcBef>
                <a:spcPts val="0"/>
              </a:spcBef>
              <a:spcAft>
                <a:spcPts val="0"/>
              </a:spcAft>
              <a:buSzPts val="2200"/>
              <a:buFont typeface="Open Sans"/>
              <a:buAutoNum type="arabicPeriod"/>
            </a:pPr>
            <a:r>
              <a:rPr lang="en-US"/>
              <a:t>Unzip the </a:t>
            </a:r>
            <a:r>
              <a:rPr lang="en-US" i="1"/>
              <a:t>client-bundle.zip</a:t>
            </a:r>
            <a:r>
              <a:rPr lang="en-US"/>
              <a:t> file and start the client certificates.</a:t>
            </a:r>
            <a:endParaRPr/>
          </a:p>
          <a:p>
            <a:pPr marL="457200" lvl="0" indent="-368300" algn="l" rtl="0">
              <a:lnSpc>
                <a:spcPct val="150000"/>
              </a:lnSpc>
              <a:spcBef>
                <a:spcPts val="0"/>
              </a:spcBef>
              <a:spcAft>
                <a:spcPts val="0"/>
              </a:spcAft>
              <a:buSzPts val="2200"/>
              <a:buFont typeface="Open Sans"/>
              <a:buAutoNum type="arabicPeriod"/>
            </a:pPr>
            <a:r>
              <a:rPr lang="en-US"/>
              <a:t>Use Docker CLI with client certificates.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57"/>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UCP: Manager and Worker Nodes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UCP: Manager and Worker Nodes</a:t>
            </a:r>
            <a:endParaRPr/>
          </a:p>
        </p:txBody>
      </p:sp>
      <p:pic>
        <p:nvPicPr>
          <p:cNvPr id="1005" name="Google Shape;1005;p58"/>
          <p:cNvPicPr preferRelativeResize="0"/>
          <p:nvPr/>
        </p:nvPicPr>
        <p:blipFill rotWithShape="1">
          <a:blip r:embed="rId3">
            <a:alphaModFix/>
          </a:blip>
          <a:srcRect/>
          <a:stretch/>
        </p:blipFill>
        <p:spPr>
          <a:xfrm>
            <a:off x="4099900" y="628925"/>
            <a:ext cx="8128001" cy="365775"/>
          </a:xfrm>
          <a:prstGeom prst="rect">
            <a:avLst/>
          </a:prstGeom>
          <a:noFill/>
          <a:ln>
            <a:noFill/>
          </a:ln>
        </p:spPr>
      </p:pic>
      <p:sp>
        <p:nvSpPr>
          <p:cNvPr id="1006" name="Google Shape;1006;p58"/>
          <p:cNvSpPr/>
          <p:nvPr/>
        </p:nvSpPr>
        <p:spPr>
          <a:xfrm>
            <a:off x="1422400" y="1493857"/>
            <a:ext cx="13311906" cy="94656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 swarm is a collection of nodes that are in the same Docker cluster. Nodes in a Docker swarm operate in one of two nodes: Manager or Worker. </a:t>
            </a:r>
            <a:endParaRPr sz="1400" b="0" i="0" u="none" strike="noStrike" cap="none">
              <a:solidFill>
                <a:srgbClr val="000000"/>
              </a:solidFill>
              <a:latin typeface="Arial"/>
              <a:ea typeface="Arial"/>
              <a:cs typeface="Arial"/>
              <a:sym typeface="Arial"/>
            </a:endParaRPr>
          </a:p>
        </p:txBody>
      </p:sp>
      <p:pic>
        <p:nvPicPr>
          <p:cNvPr id="1007" name="Google Shape;1007;p58" descr="A screenshot of a cell phone&#10;&#10;Description automatically generated"/>
          <p:cNvPicPr preferRelativeResize="0"/>
          <p:nvPr/>
        </p:nvPicPr>
        <p:blipFill rotWithShape="1">
          <a:blip r:embed="rId4">
            <a:alphaModFix/>
          </a:blip>
          <a:srcRect/>
          <a:stretch/>
        </p:blipFill>
        <p:spPr>
          <a:xfrm>
            <a:off x="4378046" y="3330332"/>
            <a:ext cx="7499906" cy="4436825"/>
          </a:xfrm>
          <a:prstGeom prst="rect">
            <a:avLst/>
          </a:prstGeom>
          <a:noFill/>
          <a:ln>
            <a:noFill/>
          </a:ln>
        </p:spPr>
      </p:pic>
      <p:sp>
        <p:nvSpPr>
          <p:cNvPr id="1008" name="Google Shape;1008;p58"/>
          <p:cNvSpPr/>
          <p:nvPr/>
        </p:nvSpPr>
        <p:spPr>
          <a:xfrm>
            <a:off x="583931" y="8740264"/>
            <a:ext cx="81280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https://docs.docker.com/datacenter/ucp/2.2/guides/architecture/#under-the-hood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t>UCP: Manager and Worker Nodes</a:t>
            </a:r>
            <a:endParaRPr/>
          </a:p>
        </p:txBody>
      </p:sp>
      <p:pic>
        <p:nvPicPr>
          <p:cNvPr id="1014" name="Google Shape;1014;p59"/>
          <p:cNvPicPr preferRelativeResize="0"/>
          <p:nvPr/>
        </p:nvPicPr>
        <p:blipFill rotWithShape="1">
          <a:blip r:embed="rId3">
            <a:alphaModFix/>
          </a:blip>
          <a:srcRect/>
          <a:stretch/>
        </p:blipFill>
        <p:spPr>
          <a:xfrm>
            <a:off x="3815000" y="628925"/>
            <a:ext cx="8641500" cy="365775"/>
          </a:xfrm>
          <a:prstGeom prst="rect">
            <a:avLst/>
          </a:prstGeom>
          <a:noFill/>
          <a:ln>
            <a:noFill/>
          </a:ln>
        </p:spPr>
      </p:pic>
      <p:grpSp>
        <p:nvGrpSpPr>
          <p:cNvPr id="1015" name="Google Shape;1015;p59"/>
          <p:cNvGrpSpPr/>
          <p:nvPr/>
        </p:nvGrpSpPr>
        <p:grpSpPr>
          <a:xfrm>
            <a:off x="2238423" y="1306492"/>
            <a:ext cx="5132578" cy="7481374"/>
            <a:chOff x="765683" y="2363787"/>
            <a:chExt cx="4241800" cy="4223039"/>
          </a:xfrm>
        </p:grpSpPr>
        <p:sp>
          <p:nvSpPr>
            <p:cNvPr id="1016" name="Google Shape;1016;p59"/>
            <p:cNvSpPr/>
            <p:nvPr/>
          </p:nvSpPr>
          <p:spPr>
            <a:xfrm>
              <a:off x="855260" y="2363787"/>
              <a:ext cx="4065863" cy="4223039"/>
            </a:xfrm>
            <a:prstGeom prst="roundRect">
              <a:avLst>
                <a:gd name="adj" fmla="val 3171"/>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17" name="Google Shape;1017;p59"/>
            <p:cNvSpPr/>
            <p:nvPr/>
          </p:nvSpPr>
          <p:spPr>
            <a:xfrm>
              <a:off x="959270" y="2459840"/>
              <a:ext cx="3854625" cy="4036494"/>
            </a:xfrm>
            <a:prstGeom prst="roundRect">
              <a:avLst>
                <a:gd name="adj" fmla="val 3171"/>
              </a:avLst>
            </a:prstGeom>
            <a:no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18" name="Google Shape;1018;p59"/>
            <p:cNvSpPr/>
            <p:nvPr/>
          </p:nvSpPr>
          <p:spPr>
            <a:xfrm>
              <a:off x="765683" y="2663916"/>
              <a:ext cx="4241800" cy="425720"/>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9" name="Google Shape;1019;p59"/>
            <p:cNvSpPr/>
            <p:nvPr/>
          </p:nvSpPr>
          <p:spPr>
            <a:xfrm>
              <a:off x="2101755" y="2746330"/>
              <a:ext cx="156966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Managers</a:t>
              </a:r>
              <a:endParaRPr sz="1400" b="0" i="0" u="none" strike="noStrike" cap="none">
                <a:solidFill>
                  <a:srgbClr val="000000"/>
                </a:solidFill>
                <a:latin typeface="Arial"/>
                <a:ea typeface="Arial"/>
                <a:cs typeface="Arial"/>
                <a:sym typeface="Arial"/>
              </a:endParaRPr>
            </a:p>
          </p:txBody>
        </p:sp>
        <p:sp>
          <p:nvSpPr>
            <p:cNvPr id="1020" name="Google Shape;1020;p59"/>
            <p:cNvSpPr txBox="1"/>
            <p:nvPr/>
          </p:nvSpPr>
          <p:spPr>
            <a:xfrm>
              <a:off x="1114154" y="3187106"/>
              <a:ext cx="3601964" cy="317480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ucp-agent</a:t>
              </a:r>
              <a:r>
                <a:rPr lang="en-US" sz="2200" b="0" i="0" u="none" strike="noStrike" cap="none">
                  <a:solidFill>
                    <a:srgbClr val="3F3F3F"/>
                  </a:solidFill>
                  <a:latin typeface="Open Sans"/>
                  <a:ea typeface="Open Sans"/>
                  <a:cs typeface="Open Sans"/>
                  <a:sym typeface="Open Sans"/>
                </a:rPr>
                <a:t> service starts to serve all UCP components automatically, including the UCP Web UI and data stores used by UCP. This is accomplished by the </a:t>
              </a:r>
              <a:r>
                <a:rPr lang="en-US" sz="2200" b="1" i="0" u="none" strike="noStrike" cap="none">
                  <a:solidFill>
                    <a:srgbClr val="3F3F3F"/>
                  </a:solidFill>
                  <a:latin typeface="Open Sans"/>
                  <a:ea typeface="Open Sans"/>
                  <a:cs typeface="Open Sans"/>
                  <a:sym typeface="Open Sans"/>
                </a:rPr>
                <a:t>ucp-agent </a:t>
              </a:r>
              <a:r>
                <a:rPr lang="en-US" sz="2200" b="0" i="0" u="none" strike="noStrike" cap="none">
                  <a:solidFill>
                    <a:srgbClr val="3F3F3F"/>
                  </a:solidFill>
                  <a:latin typeface="Open Sans"/>
                  <a:ea typeface="Open Sans"/>
                  <a:cs typeface="Open Sans"/>
                  <a:sym typeface="Open Sans"/>
                </a:rPr>
                <a:t>by deploying several containers on the node. UCP automatically becomes highly available and fault tolerant by promoting a node to the manager.</a:t>
              </a:r>
              <a:endParaRPr sz="1400" b="0" i="0" u="none" strike="noStrike" cap="none">
                <a:solidFill>
                  <a:srgbClr val="000000"/>
                </a:solidFill>
                <a:latin typeface="Arial"/>
                <a:ea typeface="Arial"/>
                <a:cs typeface="Arial"/>
                <a:sym typeface="Arial"/>
              </a:endParaRPr>
            </a:p>
          </p:txBody>
        </p:sp>
      </p:grpSp>
      <p:grpSp>
        <p:nvGrpSpPr>
          <p:cNvPr id="1021" name="Google Shape;1021;p59"/>
          <p:cNvGrpSpPr/>
          <p:nvPr/>
        </p:nvGrpSpPr>
        <p:grpSpPr>
          <a:xfrm>
            <a:off x="8812403" y="1306492"/>
            <a:ext cx="5132578" cy="7446734"/>
            <a:chOff x="765683" y="2363787"/>
            <a:chExt cx="4241800" cy="4223039"/>
          </a:xfrm>
        </p:grpSpPr>
        <p:sp>
          <p:nvSpPr>
            <p:cNvPr id="1022" name="Google Shape;1022;p59"/>
            <p:cNvSpPr/>
            <p:nvPr/>
          </p:nvSpPr>
          <p:spPr>
            <a:xfrm>
              <a:off x="855260" y="2363787"/>
              <a:ext cx="4065863" cy="4223039"/>
            </a:xfrm>
            <a:prstGeom prst="roundRect">
              <a:avLst>
                <a:gd name="adj" fmla="val 3171"/>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23" name="Google Shape;1023;p59"/>
            <p:cNvSpPr/>
            <p:nvPr/>
          </p:nvSpPr>
          <p:spPr>
            <a:xfrm>
              <a:off x="959270" y="2459840"/>
              <a:ext cx="3854625" cy="4036494"/>
            </a:xfrm>
            <a:prstGeom prst="roundRect">
              <a:avLst>
                <a:gd name="adj" fmla="val 3171"/>
              </a:avLst>
            </a:prstGeom>
            <a:no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24" name="Google Shape;1024;p59"/>
            <p:cNvSpPr/>
            <p:nvPr/>
          </p:nvSpPr>
          <p:spPr>
            <a:xfrm>
              <a:off x="765683" y="2663916"/>
              <a:ext cx="4241800" cy="425720"/>
            </a:xfrm>
            <a:prstGeom prst="rect">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5" name="Google Shape;1025;p59"/>
            <p:cNvSpPr/>
            <p:nvPr/>
          </p:nvSpPr>
          <p:spPr>
            <a:xfrm>
              <a:off x="2320767" y="2746330"/>
              <a:ext cx="1131641" cy="2443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Workers</a:t>
              </a:r>
              <a:endParaRPr sz="1400" b="0" i="0" u="none" strike="noStrike" cap="none">
                <a:solidFill>
                  <a:srgbClr val="000000"/>
                </a:solidFill>
                <a:latin typeface="Arial"/>
                <a:ea typeface="Arial"/>
                <a:cs typeface="Arial"/>
                <a:sym typeface="Arial"/>
              </a:endParaRPr>
            </a:p>
          </p:txBody>
        </p:sp>
        <p:sp>
          <p:nvSpPr>
            <p:cNvPr id="1026" name="Google Shape;1026;p59"/>
            <p:cNvSpPr txBox="1"/>
            <p:nvPr/>
          </p:nvSpPr>
          <p:spPr>
            <a:xfrm>
              <a:off x="1151643" y="3208601"/>
              <a:ext cx="3564475" cy="26135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ucp-agent </a:t>
              </a:r>
              <a:r>
                <a:rPr lang="en-US" sz="2200" b="0" i="0" u="none" strike="noStrike" cap="none">
                  <a:solidFill>
                    <a:srgbClr val="3F3F3F"/>
                  </a:solidFill>
                  <a:latin typeface="Open Sans"/>
                  <a:ea typeface="Open Sans"/>
                  <a:cs typeface="Open Sans"/>
                  <a:sym typeface="Open Sans"/>
                </a:rPr>
                <a:t>service starts to provide a proxy network on the worker nodes, ensuring that only authorized users and other UCP services can execute Docker commands in that node. The </a:t>
              </a:r>
              <a:r>
                <a:rPr lang="en-US" sz="2200" b="1" i="0" u="none" strike="noStrike" cap="none">
                  <a:solidFill>
                    <a:srgbClr val="3F3F3F"/>
                  </a:solidFill>
                  <a:latin typeface="Open Sans"/>
                  <a:ea typeface="Open Sans"/>
                  <a:cs typeface="Open Sans"/>
                  <a:sym typeface="Open Sans"/>
                </a:rPr>
                <a:t>ucp-agent</a:t>
              </a:r>
              <a:r>
                <a:rPr lang="en-US" sz="2200" b="0" i="0" u="none" strike="noStrike" cap="none">
                  <a:solidFill>
                    <a:srgbClr val="3F3F3F"/>
                  </a:solidFill>
                  <a:latin typeface="Open Sans"/>
                  <a:ea typeface="Open Sans"/>
                  <a:cs typeface="Open Sans"/>
                  <a:sym typeface="Open Sans"/>
                </a:rPr>
                <a:t> deploys a subset of containers on worker nodes.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6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UCP Components in Manager Nodes</a:t>
            </a:r>
            <a:endParaRPr/>
          </a:p>
        </p:txBody>
      </p:sp>
      <p:pic>
        <p:nvPicPr>
          <p:cNvPr id="1032" name="Google Shape;1032;p60"/>
          <p:cNvPicPr preferRelativeResize="0"/>
          <p:nvPr/>
        </p:nvPicPr>
        <p:blipFill rotWithShape="1">
          <a:blip r:embed="rId3">
            <a:alphaModFix/>
          </a:blip>
          <a:srcRect/>
          <a:stretch/>
        </p:blipFill>
        <p:spPr>
          <a:xfrm>
            <a:off x="3685253" y="628936"/>
            <a:ext cx="8885500" cy="365760"/>
          </a:xfrm>
          <a:prstGeom prst="rect">
            <a:avLst/>
          </a:prstGeom>
          <a:noFill/>
          <a:ln>
            <a:noFill/>
          </a:ln>
        </p:spPr>
      </p:pic>
      <p:graphicFrame>
        <p:nvGraphicFramePr>
          <p:cNvPr id="1033" name="Google Shape;1033;p60"/>
          <p:cNvGraphicFramePr/>
          <p:nvPr/>
        </p:nvGraphicFramePr>
        <p:xfrm>
          <a:off x="1246906" y="1371598"/>
          <a:ext cx="3000000" cy="3000000"/>
        </p:xfrm>
        <a:graphic>
          <a:graphicData uri="http://schemas.openxmlformats.org/drawingml/2006/table">
            <a:tbl>
              <a:tblPr firstRow="1" bandRow="1">
                <a:noFill/>
                <a:tableStyleId>{7553CDCE-4ED0-40ED-B9BC-C9355EB2FE45}</a:tableStyleId>
              </a:tblPr>
              <a:tblGrid>
                <a:gridCol w="3342250">
                  <a:extLst>
                    <a:ext uri="{9D8B030D-6E8A-4147-A177-3AD203B41FA5}">
                      <a16:colId xmlns:a16="http://schemas.microsoft.com/office/drawing/2014/main" val="20000"/>
                    </a:ext>
                  </a:extLst>
                </a:gridCol>
                <a:gridCol w="10872525">
                  <a:extLst>
                    <a:ext uri="{9D8B030D-6E8A-4147-A177-3AD203B41FA5}">
                      <a16:colId xmlns:a16="http://schemas.microsoft.com/office/drawing/2014/main" val="20001"/>
                    </a:ext>
                  </a:extLst>
                </a:gridCol>
              </a:tblGrid>
              <a:tr h="49877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UCP Component</a:t>
                      </a:r>
                      <a:endParaRPr sz="2200" b="1"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528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ucp-agent</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running service monitors the node and ensures the right UCP services are present.</a:t>
                      </a:r>
                      <a:endParaRPr sz="1400" u="none" strike="noStrike" cap="none"/>
                    </a:p>
                  </a:txBody>
                  <a:tcPr marL="95250" marR="95250" marT="95250" marB="95250" anchor="ctr"/>
                </a:tc>
                <a:extLst>
                  <a:ext uri="{0D108BD9-81ED-4DB2-BD59-A6C34878D82A}">
                    <a16:rowId xmlns:a16="http://schemas.microsoft.com/office/drawing/2014/main" val="10001"/>
                  </a:ext>
                </a:extLst>
              </a:tr>
              <a:tr h="10433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ucp-reconcile</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ucp-agent detects that the node is not running the right UCP components. The ucp-reconcile container starts to converge the node to its desired state. </a:t>
                      </a:r>
                      <a:endParaRPr sz="1400" u="none" strike="noStrike" cap="none"/>
                    </a:p>
                  </a:txBody>
                  <a:tcPr marL="91450" marR="91450" marT="45725" marB="45725"/>
                </a:tc>
                <a:extLst>
                  <a:ext uri="{0D108BD9-81ED-4DB2-BD59-A6C34878D82A}">
                    <a16:rowId xmlns:a16="http://schemas.microsoft.com/office/drawing/2014/main" val="10002"/>
                  </a:ext>
                </a:extLst>
              </a:tr>
              <a:tr h="8632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ucp-auth-api</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centralized service for identity and authentication used by UCP and DTR.</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3"/>
                  </a:ext>
                </a:extLst>
              </a:tr>
              <a:tr h="68085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ucp-auth-store</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service stores authentication configurations and data for users, organizations, and teams.</a:t>
                      </a:r>
                      <a:endParaRPr sz="1400" u="none" strike="noStrike" cap="none"/>
                    </a:p>
                  </a:txBody>
                  <a:tcPr marL="95250" marR="95250" marT="95250" marB="95250" anchor="ctr"/>
                </a:tc>
                <a:extLst>
                  <a:ext uri="{0D108BD9-81ED-4DB2-BD59-A6C34878D82A}">
                    <a16:rowId xmlns:a16="http://schemas.microsoft.com/office/drawing/2014/main" val="10004"/>
                  </a:ext>
                </a:extLst>
              </a:tr>
              <a:tr h="651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ucp-auth-worker</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service performs scheduled LDAP synchronizations and cleans authentication and authorization data.</a:t>
                      </a:r>
                      <a:endParaRPr sz="1400" u="none" strike="noStrike" cap="none"/>
                    </a:p>
                  </a:txBody>
                  <a:tcPr marL="95250" marR="95250" marT="95250" marB="95250" anchor="ctr"/>
                </a:tc>
                <a:extLst>
                  <a:ext uri="{0D108BD9-81ED-4DB2-BD59-A6C34878D82A}">
                    <a16:rowId xmlns:a16="http://schemas.microsoft.com/office/drawing/2014/main" val="10005"/>
                  </a:ext>
                </a:extLst>
              </a:tr>
              <a:tr h="6005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ucp-client-root-ca</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certificate authority to sign client bundles.</a:t>
                      </a:r>
                      <a:endParaRPr sz="1400" u="none" strike="noStrike" cap="none"/>
                    </a:p>
                  </a:txBody>
                  <a:tcPr marL="95250" marR="95250" marT="95250" marB="95250" anchor="ctr"/>
                </a:tc>
                <a:extLst>
                  <a:ext uri="{0D108BD9-81ED-4DB2-BD59-A6C34878D82A}">
                    <a16:rowId xmlns:a16="http://schemas.microsoft.com/office/drawing/2014/main" val="10006"/>
                  </a:ext>
                </a:extLst>
              </a:tr>
              <a:tr h="5611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ucp-cluster-root-ca</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certificate authority used for TLS communication between UCP components.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UCP Components in Manager Nodes</a:t>
            </a:r>
            <a:endParaRPr/>
          </a:p>
        </p:txBody>
      </p:sp>
      <p:pic>
        <p:nvPicPr>
          <p:cNvPr id="1039" name="Google Shape;1039;p61"/>
          <p:cNvPicPr preferRelativeResize="0"/>
          <p:nvPr/>
        </p:nvPicPr>
        <p:blipFill rotWithShape="1">
          <a:blip r:embed="rId3">
            <a:alphaModFix/>
          </a:blip>
          <a:srcRect/>
          <a:stretch/>
        </p:blipFill>
        <p:spPr>
          <a:xfrm>
            <a:off x="3685253" y="628936"/>
            <a:ext cx="8885500" cy="365760"/>
          </a:xfrm>
          <a:prstGeom prst="rect">
            <a:avLst/>
          </a:prstGeom>
          <a:noFill/>
          <a:ln>
            <a:noFill/>
          </a:ln>
        </p:spPr>
      </p:pic>
      <p:graphicFrame>
        <p:nvGraphicFramePr>
          <p:cNvPr id="1040" name="Google Shape;1040;p61"/>
          <p:cNvGraphicFramePr/>
          <p:nvPr/>
        </p:nvGraphicFramePr>
        <p:xfrm>
          <a:off x="1246906" y="1974271"/>
          <a:ext cx="3000000" cy="3000000"/>
        </p:xfrm>
        <a:graphic>
          <a:graphicData uri="http://schemas.openxmlformats.org/drawingml/2006/table">
            <a:tbl>
              <a:tblPr firstRow="1" bandRow="1">
                <a:noFill/>
                <a:tableStyleId>{7553CDCE-4ED0-40ED-B9BC-C9355EB2FE45}</a:tableStyleId>
              </a:tblPr>
              <a:tblGrid>
                <a:gridCol w="3304300">
                  <a:extLst>
                    <a:ext uri="{9D8B030D-6E8A-4147-A177-3AD203B41FA5}">
                      <a16:colId xmlns:a16="http://schemas.microsoft.com/office/drawing/2014/main" val="20000"/>
                    </a:ext>
                  </a:extLst>
                </a:gridCol>
                <a:gridCol w="10910450">
                  <a:extLst>
                    <a:ext uri="{9D8B030D-6E8A-4147-A177-3AD203B41FA5}">
                      <a16:colId xmlns:a16="http://schemas.microsoft.com/office/drawing/2014/main" val="20001"/>
                    </a:ext>
                  </a:extLst>
                </a:gridCol>
              </a:tblGrid>
              <a:tr h="4952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UCP Component</a:t>
                      </a:r>
                      <a:endParaRPr sz="2200" b="1"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5244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ucp-controller</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a UCP web server.</a:t>
                      </a:r>
                      <a:endParaRPr sz="1400" u="none" strike="noStrike" cap="none"/>
                    </a:p>
                  </a:txBody>
                  <a:tcPr marL="95250" marR="95250" marT="95250" marB="95250" anchor="ctr"/>
                </a:tc>
                <a:extLst>
                  <a:ext uri="{0D108BD9-81ED-4DB2-BD59-A6C34878D82A}">
                    <a16:rowId xmlns:a16="http://schemas.microsoft.com/office/drawing/2014/main" val="10001"/>
                  </a:ext>
                </a:extLst>
              </a:tr>
              <a:tr h="6724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ucp-dsinfo</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helps Docker system information collection script to assist with troubleshooting.</a:t>
                      </a:r>
                      <a:endParaRPr sz="1400" u="none" strike="noStrike" cap="none"/>
                    </a:p>
                  </a:txBody>
                  <a:tcPr marL="95250" marR="95250" marT="95250" marB="95250" anchor="ctr"/>
                </a:tc>
                <a:extLst>
                  <a:ext uri="{0D108BD9-81ED-4DB2-BD59-A6C34878D82A}">
                    <a16:rowId xmlns:a16="http://schemas.microsoft.com/office/drawing/2014/main" val="10002"/>
                  </a:ext>
                </a:extLst>
              </a:tr>
              <a:tr h="857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ucp-kv</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used to store the UCP configurations. It can’t be used in the applications, since it’s for internal use only.</a:t>
                      </a:r>
                      <a:endParaRPr sz="1400" u="none" strike="noStrike" cap="none"/>
                    </a:p>
                  </a:txBody>
                  <a:tcPr marL="95250" marR="95250" marT="95250" marB="95250" anchor="ctr"/>
                </a:tc>
                <a:extLst>
                  <a:ext uri="{0D108BD9-81ED-4DB2-BD59-A6C34878D82A}">
                    <a16:rowId xmlns:a16="http://schemas.microsoft.com/office/drawing/2014/main" val="10003"/>
                  </a:ext>
                </a:extLst>
              </a:tr>
              <a:tr h="6760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ucp-metrics</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used to collect and process metrics for a node, like the disk space available.</a:t>
                      </a:r>
                      <a:endParaRPr sz="1400" u="none" strike="noStrike" cap="none"/>
                    </a:p>
                  </a:txBody>
                  <a:tcPr marL="95250" marR="95250" marT="95250" marB="95250" anchor="ctr"/>
                </a:tc>
                <a:extLst>
                  <a:ext uri="{0D108BD9-81ED-4DB2-BD59-A6C34878D82A}">
                    <a16:rowId xmlns:a16="http://schemas.microsoft.com/office/drawing/2014/main" val="10004"/>
                  </a:ext>
                </a:extLst>
              </a:tr>
              <a:tr h="6464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ucp-proxy</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a TLS proxy. It allows secure access to the local Docker Engine to UCP components.</a:t>
                      </a:r>
                      <a:endParaRPr sz="1400" u="none" strike="noStrike" cap="none"/>
                    </a:p>
                  </a:txBody>
                  <a:tcPr marL="95250" marR="95250" marT="95250" marB="95250" anchor="ctr"/>
                </a:tc>
                <a:extLst>
                  <a:ext uri="{0D108BD9-81ED-4DB2-BD59-A6C34878D82A}">
                    <a16:rowId xmlns:a16="http://schemas.microsoft.com/office/drawing/2014/main" val="10005"/>
                  </a:ext>
                </a:extLst>
              </a:tr>
              <a:tr h="5962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ucp-swarm-manager</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used to provide backwards-compatibility with Docker Swarm.</a:t>
                      </a:r>
                      <a:endParaRPr sz="1400" u="none" strike="noStrike" cap="none"/>
                    </a:p>
                  </a:txBody>
                  <a:tcPr marL="95250" marR="95250" marT="95250" marB="9525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6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UCP Components in Worker Nodes</a:t>
            </a:r>
            <a:endParaRPr/>
          </a:p>
        </p:txBody>
      </p:sp>
      <p:pic>
        <p:nvPicPr>
          <p:cNvPr id="1046" name="Google Shape;1046;p62"/>
          <p:cNvPicPr preferRelativeResize="0"/>
          <p:nvPr/>
        </p:nvPicPr>
        <p:blipFill rotWithShape="1">
          <a:blip r:embed="rId3">
            <a:alphaModFix/>
          </a:blip>
          <a:srcRect/>
          <a:stretch/>
        </p:blipFill>
        <p:spPr>
          <a:xfrm>
            <a:off x="3685253" y="628936"/>
            <a:ext cx="8885500" cy="365760"/>
          </a:xfrm>
          <a:prstGeom prst="rect">
            <a:avLst/>
          </a:prstGeom>
          <a:noFill/>
          <a:ln>
            <a:noFill/>
          </a:ln>
        </p:spPr>
      </p:pic>
      <p:graphicFrame>
        <p:nvGraphicFramePr>
          <p:cNvPr id="1047" name="Google Shape;1047;p62"/>
          <p:cNvGraphicFramePr/>
          <p:nvPr/>
        </p:nvGraphicFramePr>
        <p:xfrm>
          <a:off x="1539738" y="2202873"/>
          <a:ext cx="3000000" cy="3000000"/>
        </p:xfrm>
        <a:graphic>
          <a:graphicData uri="http://schemas.openxmlformats.org/drawingml/2006/table">
            <a:tbl>
              <a:tblPr firstRow="1" bandRow="1">
                <a:noFill/>
                <a:tableStyleId>{7553CDCE-4ED0-40ED-B9BC-C9355EB2FE45}</a:tableStyleId>
              </a:tblPr>
              <a:tblGrid>
                <a:gridCol w="3038400">
                  <a:extLst>
                    <a:ext uri="{9D8B030D-6E8A-4147-A177-3AD203B41FA5}">
                      <a16:colId xmlns:a16="http://schemas.microsoft.com/office/drawing/2014/main" val="20000"/>
                    </a:ext>
                  </a:extLst>
                </a:gridCol>
                <a:gridCol w="9884100">
                  <a:extLst>
                    <a:ext uri="{9D8B030D-6E8A-4147-A177-3AD203B41FA5}">
                      <a16:colId xmlns:a16="http://schemas.microsoft.com/office/drawing/2014/main" val="20001"/>
                    </a:ext>
                  </a:extLst>
                </a:gridCol>
              </a:tblGrid>
              <a:tr h="5624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UCP Component</a:t>
                      </a:r>
                      <a:endParaRPr sz="2200" b="1" u="none" strike="noStrike" cap="none">
                        <a:solidFill>
                          <a:schemeClr val="lt1"/>
                        </a:solidFill>
                        <a:latin typeface="Open Sans"/>
                        <a:ea typeface="Open Sans"/>
                        <a:cs typeface="Open Sans"/>
                        <a:sym typeface="Open Sans"/>
                      </a:endParaRPr>
                    </a:p>
                  </a:txBody>
                  <a:tcPr marL="83125" marR="83125"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83125" marR="83125" marT="45725" marB="45725" anchor="ctr"/>
                </a:tc>
                <a:extLst>
                  <a:ext uri="{0D108BD9-81ED-4DB2-BD59-A6C34878D82A}">
                    <a16:rowId xmlns:a16="http://schemas.microsoft.com/office/drawing/2014/main" val="10000"/>
                  </a:ext>
                </a:extLst>
              </a:tr>
              <a:tr h="5294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ucp-agent</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It is the service that runs and monitors the node and ensures the right UCP services.</a:t>
                      </a:r>
                      <a:endParaRPr sz="1400" u="none" strike="noStrike" cap="none"/>
                    </a:p>
                  </a:txBody>
                  <a:tcPr marL="86600" marR="86600" marT="95250" marB="95250" anchor="ctr"/>
                </a:tc>
                <a:extLst>
                  <a:ext uri="{0D108BD9-81ED-4DB2-BD59-A6C34878D82A}">
                    <a16:rowId xmlns:a16="http://schemas.microsoft.com/office/drawing/2014/main" val="10001"/>
                  </a:ext>
                </a:extLst>
              </a:tr>
              <a:tr h="616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ucp-dsinfo</a:t>
                      </a:r>
                      <a:endParaRPr sz="2200" u="none" strike="noStrike" cap="none">
                        <a:solidFill>
                          <a:srgbClr val="3F3F3F"/>
                        </a:solidFill>
                        <a:latin typeface="Open Sans"/>
                        <a:ea typeface="Open Sans"/>
                        <a:cs typeface="Open Sans"/>
                        <a:sym typeface="Open Sans"/>
                      </a:endParaRPr>
                    </a:p>
                  </a:txBody>
                  <a:tcPr marL="86600" marR="86600" marT="95250" marB="95250"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It is the Docker system information collection script that assists with troubleshooting.</a:t>
                      </a:r>
                      <a:endParaRPr sz="1400" u="none" strike="noStrike" cap="none"/>
                    </a:p>
                  </a:txBody>
                  <a:tcPr marL="86600" marR="86600" marT="95250" marB="95250" anchor="ctr"/>
                </a:tc>
                <a:extLst>
                  <a:ext uri="{0D108BD9-81ED-4DB2-BD59-A6C34878D82A}">
                    <a16:rowId xmlns:a16="http://schemas.microsoft.com/office/drawing/2014/main" val="10002"/>
                  </a:ext>
                </a:extLst>
              </a:tr>
              <a:tr h="11474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ucp-reconcile</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It is the ucp-agent that detects that the node is not running the right UCP components. The ucp-reconcile container starts to converge the node to its desired state. </a:t>
                      </a:r>
                      <a:endParaRPr sz="1400" u="none" strike="noStrike" cap="none"/>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83125" marR="83125" marT="45725" marB="45725"/>
                </a:tc>
                <a:extLst>
                  <a:ext uri="{0D108BD9-81ED-4DB2-BD59-A6C34878D82A}">
                    <a16:rowId xmlns:a16="http://schemas.microsoft.com/office/drawing/2014/main" val="10003"/>
                  </a:ext>
                </a:extLst>
              </a:tr>
              <a:tr h="8631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ucp-proxy</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a TLS proxy. It allows secure access to the local Docker Engine to UCP components.</a:t>
                      </a:r>
                      <a:endParaRPr sz="1400" u="none" strike="noStrike" cap="none"/>
                    </a:p>
                  </a:txBody>
                  <a:tcPr marL="86600" marR="86600" marT="95250" marB="9525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63"/>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Configuration of Certificates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Default Engine Security</a:t>
            </a:r>
            <a:endParaRPr/>
          </a:p>
        </p:txBody>
      </p:sp>
      <p:pic>
        <p:nvPicPr>
          <p:cNvPr id="437" name="Google Shape;437;p25"/>
          <p:cNvPicPr preferRelativeResize="0"/>
          <p:nvPr/>
        </p:nvPicPr>
        <p:blipFill rotWithShape="1">
          <a:blip r:embed="rId3">
            <a:alphaModFix/>
          </a:blip>
          <a:srcRect/>
          <a:stretch/>
        </p:blipFill>
        <p:spPr>
          <a:xfrm>
            <a:off x="4855869" y="568058"/>
            <a:ext cx="6544269" cy="481699"/>
          </a:xfrm>
          <a:prstGeom prst="rect">
            <a:avLst/>
          </a:prstGeom>
          <a:noFill/>
          <a:ln>
            <a:noFill/>
          </a:ln>
        </p:spPr>
      </p:pic>
      <p:sp>
        <p:nvSpPr>
          <p:cNvPr id="438" name="Google Shape;438;p25"/>
          <p:cNvSpPr/>
          <p:nvPr/>
        </p:nvSpPr>
        <p:spPr>
          <a:xfrm>
            <a:off x="6838331" y="3653326"/>
            <a:ext cx="2217638" cy="2131946"/>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Arial"/>
              <a:ea typeface="Arial"/>
              <a:cs typeface="Arial"/>
              <a:sym typeface="Arial"/>
            </a:endParaRPr>
          </a:p>
        </p:txBody>
      </p:sp>
      <p:cxnSp>
        <p:nvCxnSpPr>
          <p:cNvPr id="439" name="Google Shape;439;p25"/>
          <p:cNvCxnSpPr/>
          <p:nvPr/>
        </p:nvCxnSpPr>
        <p:spPr>
          <a:xfrm>
            <a:off x="7727270" y="6470111"/>
            <a:ext cx="0" cy="0"/>
          </a:xfrm>
          <a:prstGeom prst="straightConnector1">
            <a:avLst/>
          </a:prstGeom>
          <a:noFill/>
          <a:ln w="98425" cap="flat" cmpd="sng">
            <a:solidFill>
              <a:srgbClr val="01ABD0"/>
            </a:solidFill>
            <a:prstDash val="solid"/>
            <a:miter lim="800000"/>
            <a:headEnd type="none" w="sm" len="sm"/>
            <a:tailEnd type="none" w="sm" len="sm"/>
          </a:ln>
        </p:spPr>
      </p:cxnSp>
      <p:sp>
        <p:nvSpPr>
          <p:cNvPr id="440" name="Google Shape;440;p25"/>
          <p:cNvSpPr/>
          <p:nvPr/>
        </p:nvSpPr>
        <p:spPr>
          <a:xfrm>
            <a:off x="10118168" y="5891409"/>
            <a:ext cx="4210330" cy="12700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Sets up policies to secure the system calls in a container</a:t>
            </a:r>
            <a:endParaRPr sz="1400" b="0" i="0" u="none" strike="noStrike" cap="none">
              <a:solidFill>
                <a:srgbClr val="000000"/>
              </a:solidFill>
              <a:latin typeface="Arial"/>
              <a:ea typeface="Arial"/>
              <a:cs typeface="Arial"/>
              <a:sym typeface="Arial"/>
            </a:endParaRPr>
          </a:p>
        </p:txBody>
      </p:sp>
      <p:grpSp>
        <p:nvGrpSpPr>
          <p:cNvPr id="441" name="Google Shape;441;p25"/>
          <p:cNvGrpSpPr/>
          <p:nvPr/>
        </p:nvGrpSpPr>
        <p:grpSpPr>
          <a:xfrm>
            <a:off x="8441644" y="5564384"/>
            <a:ext cx="1680238" cy="1491001"/>
            <a:chOff x="8441644" y="6000805"/>
            <a:chExt cx="1680238" cy="1491001"/>
          </a:xfrm>
        </p:grpSpPr>
        <p:sp>
          <p:nvSpPr>
            <p:cNvPr id="442" name="Google Shape;442;p25"/>
            <p:cNvSpPr/>
            <p:nvPr/>
          </p:nvSpPr>
          <p:spPr>
            <a:xfrm>
              <a:off x="9623406" y="6433290"/>
              <a:ext cx="498475" cy="1058516"/>
            </a:xfrm>
            <a:prstGeom prst="rect">
              <a:avLst/>
            </a:pr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nvGrpSpPr>
            <p:cNvPr id="443" name="Google Shape;443;p25"/>
            <p:cNvGrpSpPr/>
            <p:nvPr/>
          </p:nvGrpSpPr>
          <p:grpSpPr>
            <a:xfrm>
              <a:off x="8441644" y="6000805"/>
              <a:ext cx="1181667" cy="923304"/>
              <a:chOff x="8441644" y="6000805"/>
              <a:chExt cx="1181667" cy="923304"/>
            </a:xfrm>
          </p:grpSpPr>
          <p:grpSp>
            <p:nvGrpSpPr>
              <p:cNvPr id="444" name="Google Shape;444;p25"/>
              <p:cNvGrpSpPr/>
              <p:nvPr/>
            </p:nvGrpSpPr>
            <p:grpSpPr>
              <a:xfrm rot="10800000">
                <a:off x="8689149" y="6268960"/>
                <a:ext cx="934162" cy="655149"/>
                <a:chOff x="6038817" y="3178754"/>
                <a:chExt cx="1184256" cy="830545"/>
              </a:xfrm>
            </p:grpSpPr>
            <p:cxnSp>
              <p:nvCxnSpPr>
                <p:cNvPr id="445" name="Google Shape;445;p25"/>
                <p:cNvCxnSpPr/>
                <p:nvPr/>
              </p:nvCxnSpPr>
              <p:spPr>
                <a:xfrm rot="10800000">
                  <a:off x="6819348" y="3178754"/>
                  <a:ext cx="403725" cy="830545"/>
                </a:xfrm>
                <a:prstGeom prst="straightConnector1">
                  <a:avLst/>
                </a:prstGeom>
                <a:noFill/>
                <a:ln w="19050" cap="flat" cmpd="sng">
                  <a:solidFill>
                    <a:srgbClr val="A92D91"/>
                  </a:solidFill>
                  <a:prstDash val="solid"/>
                  <a:round/>
                  <a:headEnd type="none" w="sm" len="sm"/>
                  <a:tailEnd type="none" w="sm" len="sm"/>
                </a:ln>
              </p:spPr>
            </p:cxnSp>
            <p:cxnSp>
              <p:nvCxnSpPr>
                <p:cNvPr id="446" name="Google Shape;446;p25"/>
                <p:cNvCxnSpPr/>
                <p:nvPr/>
              </p:nvCxnSpPr>
              <p:spPr>
                <a:xfrm rot="10800000">
                  <a:off x="6038817" y="3178754"/>
                  <a:ext cx="780531" cy="0"/>
                </a:xfrm>
                <a:prstGeom prst="straightConnector1">
                  <a:avLst/>
                </a:prstGeom>
                <a:noFill/>
                <a:ln w="19050" cap="flat" cmpd="sng">
                  <a:solidFill>
                    <a:srgbClr val="A92D91"/>
                  </a:solidFill>
                  <a:prstDash val="solid"/>
                  <a:round/>
                  <a:headEnd type="none" w="sm" len="sm"/>
                  <a:tailEnd type="none" w="sm" len="sm"/>
                </a:ln>
              </p:spPr>
            </p:cxnSp>
          </p:grpSp>
          <p:sp>
            <p:nvSpPr>
              <p:cNvPr id="447" name="Google Shape;447;p25"/>
              <p:cNvSpPr/>
              <p:nvPr/>
            </p:nvSpPr>
            <p:spPr>
              <a:xfrm>
                <a:off x="8441644" y="6000805"/>
                <a:ext cx="327025" cy="327025"/>
              </a:xfrm>
              <a:custGeom>
                <a:avLst/>
                <a:gdLst/>
                <a:ahLst/>
                <a:cxnLst/>
                <a:rect l="l" t="t" r="r" b="b"/>
                <a:pathLst>
                  <a:path w="87" h="87" extrusionOk="0">
                    <a:moveTo>
                      <a:pt x="24" y="77"/>
                    </a:moveTo>
                    <a:cubicBezTo>
                      <a:pt x="43" y="87"/>
                      <a:pt x="66" y="81"/>
                      <a:pt x="77" y="63"/>
                    </a:cubicBezTo>
                    <a:cubicBezTo>
                      <a:pt x="87" y="45"/>
                      <a:pt x="81" y="21"/>
                      <a:pt x="63" y="11"/>
                    </a:cubicBezTo>
                    <a:cubicBezTo>
                      <a:pt x="44" y="0"/>
                      <a:pt x="21" y="6"/>
                      <a:pt x="10" y="25"/>
                    </a:cubicBezTo>
                    <a:cubicBezTo>
                      <a:pt x="0" y="43"/>
                      <a:pt x="6" y="66"/>
                      <a:pt x="24" y="77"/>
                    </a:cubicBezTo>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grpSp>
      <p:sp>
        <p:nvSpPr>
          <p:cNvPr id="448" name="Google Shape;448;p25"/>
          <p:cNvSpPr/>
          <p:nvPr/>
        </p:nvSpPr>
        <p:spPr>
          <a:xfrm>
            <a:off x="10126965" y="2353115"/>
            <a:ext cx="4182483" cy="1199614"/>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Protects the Docker daemon socket and ensures only trusted Docker client connections</a:t>
            </a:r>
            <a:endParaRPr sz="1400" b="0" i="0" u="none" strike="noStrike" cap="none">
              <a:solidFill>
                <a:srgbClr val="000000"/>
              </a:solidFill>
              <a:latin typeface="Arial"/>
              <a:ea typeface="Arial"/>
              <a:cs typeface="Arial"/>
              <a:sym typeface="Arial"/>
            </a:endParaRPr>
          </a:p>
        </p:txBody>
      </p:sp>
      <p:grpSp>
        <p:nvGrpSpPr>
          <p:cNvPr id="449" name="Google Shape;449;p25"/>
          <p:cNvGrpSpPr/>
          <p:nvPr/>
        </p:nvGrpSpPr>
        <p:grpSpPr>
          <a:xfrm>
            <a:off x="8441644" y="2408541"/>
            <a:ext cx="1690380" cy="1471213"/>
            <a:chOff x="8441644" y="2844962"/>
            <a:chExt cx="1690380" cy="1471213"/>
          </a:xfrm>
        </p:grpSpPr>
        <p:sp>
          <p:nvSpPr>
            <p:cNvPr id="450" name="Google Shape;450;p25"/>
            <p:cNvSpPr/>
            <p:nvPr/>
          </p:nvSpPr>
          <p:spPr>
            <a:xfrm>
              <a:off x="8441644" y="3989150"/>
              <a:ext cx="327025" cy="327025"/>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nvGrpSpPr>
            <p:cNvPr id="451" name="Google Shape;451;p25"/>
            <p:cNvGrpSpPr/>
            <p:nvPr/>
          </p:nvGrpSpPr>
          <p:grpSpPr>
            <a:xfrm flipH="1">
              <a:off x="8689149" y="3381791"/>
              <a:ext cx="934162" cy="655149"/>
              <a:chOff x="6038817" y="3178754"/>
              <a:chExt cx="1184256" cy="830545"/>
            </a:xfrm>
          </p:grpSpPr>
          <p:cxnSp>
            <p:nvCxnSpPr>
              <p:cNvPr id="452" name="Google Shape;452;p25"/>
              <p:cNvCxnSpPr/>
              <p:nvPr/>
            </p:nvCxnSpPr>
            <p:spPr>
              <a:xfrm rot="10800000">
                <a:off x="6819348" y="3178754"/>
                <a:ext cx="403725" cy="830545"/>
              </a:xfrm>
              <a:prstGeom prst="straightConnector1">
                <a:avLst/>
              </a:prstGeom>
              <a:noFill/>
              <a:ln w="19050" cap="flat" cmpd="sng">
                <a:solidFill>
                  <a:srgbClr val="F16422"/>
                </a:solidFill>
                <a:prstDash val="solid"/>
                <a:round/>
                <a:headEnd type="none" w="sm" len="sm"/>
                <a:tailEnd type="none" w="sm" len="sm"/>
              </a:ln>
            </p:spPr>
          </p:cxnSp>
          <p:cxnSp>
            <p:nvCxnSpPr>
              <p:cNvPr id="453" name="Google Shape;453;p25"/>
              <p:cNvCxnSpPr/>
              <p:nvPr/>
            </p:nvCxnSpPr>
            <p:spPr>
              <a:xfrm rot="10800000">
                <a:off x="6038817" y="3178754"/>
                <a:ext cx="780531" cy="0"/>
              </a:xfrm>
              <a:prstGeom prst="straightConnector1">
                <a:avLst/>
              </a:prstGeom>
              <a:noFill/>
              <a:ln w="19050" cap="flat" cmpd="sng">
                <a:solidFill>
                  <a:srgbClr val="F16422"/>
                </a:solidFill>
                <a:prstDash val="solid"/>
                <a:round/>
                <a:headEnd type="none" w="sm" len="sm"/>
                <a:tailEnd type="none" w="sm" len="sm"/>
              </a:ln>
            </p:spPr>
          </p:cxnSp>
        </p:grpSp>
        <p:sp>
          <p:nvSpPr>
            <p:cNvPr id="454" name="Google Shape;454;p25"/>
            <p:cNvSpPr/>
            <p:nvPr/>
          </p:nvSpPr>
          <p:spPr>
            <a:xfrm>
              <a:off x="9633549" y="2844962"/>
              <a:ext cx="498475" cy="1058516"/>
            </a:xfrm>
            <a:prstGeom prst="rect">
              <a:avLst/>
            </a:pr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grpSp>
        <p:nvGrpSpPr>
          <p:cNvPr id="455" name="Google Shape;455;p25"/>
          <p:cNvGrpSpPr/>
          <p:nvPr/>
        </p:nvGrpSpPr>
        <p:grpSpPr>
          <a:xfrm>
            <a:off x="5841630" y="5564384"/>
            <a:ext cx="1649748" cy="1491001"/>
            <a:chOff x="5841630" y="6000805"/>
            <a:chExt cx="1649748" cy="1491001"/>
          </a:xfrm>
        </p:grpSpPr>
        <p:grpSp>
          <p:nvGrpSpPr>
            <p:cNvPr id="456" name="Google Shape;456;p25"/>
            <p:cNvGrpSpPr/>
            <p:nvPr/>
          </p:nvGrpSpPr>
          <p:grpSpPr>
            <a:xfrm rot="10800000" flipH="1">
              <a:off x="6340153" y="6269923"/>
              <a:ext cx="934162" cy="655149"/>
              <a:chOff x="6038817" y="3178754"/>
              <a:chExt cx="1184256" cy="830545"/>
            </a:xfrm>
          </p:grpSpPr>
          <p:cxnSp>
            <p:nvCxnSpPr>
              <p:cNvPr id="457" name="Google Shape;457;p25"/>
              <p:cNvCxnSpPr/>
              <p:nvPr/>
            </p:nvCxnSpPr>
            <p:spPr>
              <a:xfrm rot="10800000">
                <a:off x="6819348" y="3178754"/>
                <a:ext cx="403725" cy="830545"/>
              </a:xfrm>
              <a:prstGeom prst="straightConnector1">
                <a:avLst/>
              </a:prstGeom>
              <a:noFill/>
              <a:ln w="19050" cap="flat" cmpd="sng">
                <a:solidFill>
                  <a:srgbClr val="87C656"/>
                </a:solidFill>
                <a:prstDash val="solid"/>
                <a:round/>
                <a:headEnd type="none" w="sm" len="sm"/>
                <a:tailEnd type="none" w="sm" len="sm"/>
              </a:ln>
            </p:spPr>
          </p:cxnSp>
          <p:cxnSp>
            <p:nvCxnSpPr>
              <p:cNvPr id="458" name="Google Shape;458;p25"/>
              <p:cNvCxnSpPr/>
              <p:nvPr/>
            </p:nvCxnSpPr>
            <p:spPr>
              <a:xfrm rot="10800000">
                <a:off x="6038817" y="3178754"/>
                <a:ext cx="780531" cy="0"/>
              </a:xfrm>
              <a:prstGeom prst="straightConnector1">
                <a:avLst/>
              </a:prstGeom>
              <a:noFill/>
              <a:ln w="19050" cap="flat" cmpd="sng">
                <a:solidFill>
                  <a:srgbClr val="87C656"/>
                </a:solidFill>
                <a:prstDash val="solid"/>
                <a:round/>
                <a:headEnd type="none" w="sm" len="sm"/>
                <a:tailEnd type="none" w="sm" len="sm"/>
              </a:ln>
            </p:spPr>
          </p:cxnSp>
        </p:grpSp>
        <p:sp>
          <p:nvSpPr>
            <p:cNvPr id="459" name="Google Shape;459;p25"/>
            <p:cNvSpPr/>
            <p:nvPr/>
          </p:nvSpPr>
          <p:spPr>
            <a:xfrm>
              <a:off x="5841630" y="6433290"/>
              <a:ext cx="498475" cy="1058516"/>
            </a:xfrm>
            <a:prstGeom prst="rect">
              <a:avLst/>
            </a:pr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sp>
          <p:nvSpPr>
            <p:cNvPr id="460" name="Google Shape;460;p25"/>
            <p:cNvSpPr/>
            <p:nvPr/>
          </p:nvSpPr>
          <p:spPr>
            <a:xfrm>
              <a:off x="7164353" y="6000805"/>
              <a:ext cx="327025" cy="327025"/>
            </a:xfrm>
            <a:custGeom>
              <a:avLst/>
              <a:gdLst/>
              <a:ahLst/>
              <a:cxnLst/>
              <a:rect l="l" t="t" r="r" b="b"/>
              <a:pathLst>
                <a:path w="87" h="87" extrusionOk="0">
                  <a:moveTo>
                    <a:pt x="24" y="11"/>
                  </a:moveTo>
                  <a:cubicBezTo>
                    <a:pt x="6" y="21"/>
                    <a:pt x="0" y="45"/>
                    <a:pt x="10" y="63"/>
                  </a:cubicBezTo>
                  <a:cubicBezTo>
                    <a:pt x="21" y="81"/>
                    <a:pt x="44" y="87"/>
                    <a:pt x="63" y="77"/>
                  </a:cubicBezTo>
                  <a:cubicBezTo>
                    <a:pt x="81" y="66"/>
                    <a:pt x="87" y="43"/>
                    <a:pt x="77" y="25"/>
                  </a:cubicBezTo>
                  <a:cubicBezTo>
                    <a:pt x="66" y="6"/>
                    <a:pt x="43" y="0"/>
                    <a:pt x="24" y="11"/>
                  </a:cubicBezTo>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sp>
        <p:nvSpPr>
          <p:cNvPr id="461" name="Google Shape;461;p25"/>
          <p:cNvSpPr/>
          <p:nvPr/>
        </p:nvSpPr>
        <p:spPr>
          <a:xfrm>
            <a:off x="1300899" y="5882850"/>
            <a:ext cx="4544700" cy="1286700"/>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endParaRPr sz="2000" b="0" i="0" u="none" strike="noStrike" cap="none">
              <a:solidFill>
                <a:srgbClr val="3F3F3F"/>
              </a:solidFill>
              <a:latin typeface="Open Sans"/>
              <a:ea typeface="Open Sans"/>
              <a:cs typeface="Open Sans"/>
              <a:sym typeface="Open Sans"/>
            </a:endParaRPr>
          </a:p>
          <a:p>
            <a:pPr marL="0" marR="0" lvl="0" indent="0" algn="r" rtl="0">
              <a:lnSpc>
                <a:spcPct val="100000"/>
              </a:lnSpc>
              <a:spcBef>
                <a:spcPts val="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Has the right to access images in a registry</a:t>
            </a:r>
            <a:endParaRPr sz="2000" b="0" i="0" u="none" strike="noStrike" cap="none">
              <a:solidFill>
                <a:srgbClr val="3F3F3F"/>
              </a:solidFill>
              <a:latin typeface="Open Sans"/>
              <a:ea typeface="Open Sans"/>
              <a:cs typeface="Open Sans"/>
              <a:sym typeface="Open Sans"/>
            </a:endParaRPr>
          </a:p>
        </p:txBody>
      </p:sp>
      <p:grpSp>
        <p:nvGrpSpPr>
          <p:cNvPr id="462" name="Google Shape;462;p25"/>
          <p:cNvGrpSpPr/>
          <p:nvPr/>
        </p:nvGrpSpPr>
        <p:grpSpPr>
          <a:xfrm>
            <a:off x="5824419" y="2408541"/>
            <a:ext cx="1666959" cy="1442638"/>
            <a:chOff x="5824419" y="2844962"/>
            <a:chExt cx="1666959" cy="1442638"/>
          </a:xfrm>
        </p:grpSpPr>
        <p:sp>
          <p:nvSpPr>
            <p:cNvPr id="463" name="Google Shape;463;p25"/>
            <p:cNvSpPr/>
            <p:nvPr/>
          </p:nvSpPr>
          <p:spPr>
            <a:xfrm>
              <a:off x="7164353" y="3960575"/>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nvGrpSpPr>
            <p:cNvPr id="464" name="Google Shape;464;p25"/>
            <p:cNvGrpSpPr/>
            <p:nvPr/>
          </p:nvGrpSpPr>
          <p:grpSpPr>
            <a:xfrm>
              <a:off x="6322894" y="3349160"/>
              <a:ext cx="934162" cy="655149"/>
              <a:chOff x="6038817" y="3178754"/>
              <a:chExt cx="1184256" cy="830545"/>
            </a:xfrm>
          </p:grpSpPr>
          <p:cxnSp>
            <p:nvCxnSpPr>
              <p:cNvPr id="465" name="Google Shape;465;p25"/>
              <p:cNvCxnSpPr/>
              <p:nvPr/>
            </p:nvCxnSpPr>
            <p:spPr>
              <a:xfrm rot="10800000">
                <a:off x="6819348" y="3178754"/>
                <a:ext cx="403725" cy="830545"/>
              </a:xfrm>
              <a:prstGeom prst="straightConnector1">
                <a:avLst/>
              </a:prstGeom>
              <a:noFill/>
              <a:ln w="19050" cap="flat" cmpd="sng">
                <a:solidFill>
                  <a:srgbClr val="D9DE04"/>
                </a:solidFill>
                <a:prstDash val="solid"/>
                <a:round/>
                <a:headEnd type="none" w="sm" len="sm"/>
                <a:tailEnd type="none" w="sm" len="sm"/>
              </a:ln>
            </p:spPr>
          </p:cxnSp>
          <p:cxnSp>
            <p:nvCxnSpPr>
              <p:cNvPr id="466" name="Google Shape;466;p25"/>
              <p:cNvCxnSpPr/>
              <p:nvPr/>
            </p:nvCxnSpPr>
            <p:spPr>
              <a:xfrm rot="10800000">
                <a:off x="6038817" y="3178754"/>
                <a:ext cx="780531" cy="0"/>
              </a:xfrm>
              <a:prstGeom prst="straightConnector1">
                <a:avLst/>
              </a:prstGeom>
              <a:noFill/>
              <a:ln w="19050" cap="flat" cmpd="sng">
                <a:solidFill>
                  <a:srgbClr val="D9DE04"/>
                </a:solidFill>
                <a:prstDash val="solid"/>
                <a:round/>
                <a:headEnd type="none" w="sm" len="sm"/>
                <a:tailEnd type="none" w="sm" len="sm"/>
              </a:ln>
            </p:spPr>
          </p:cxnSp>
        </p:grpSp>
        <p:sp>
          <p:nvSpPr>
            <p:cNvPr id="467" name="Google Shape;467;p25"/>
            <p:cNvSpPr/>
            <p:nvPr/>
          </p:nvSpPr>
          <p:spPr>
            <a:xfrm>
              <a:off x="5824419" y="2844962"/>
              <a:ext cx="498475" cy="1058516"/>
            </a:xfrm>
            <a:prstGeom prst="rect">
              <a:avLst/>
            </a:pr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Arial"/>
                <a:ea typeface="Arial"/>
                <a:cs typeface="Arial"/>
                <a:sym typeface="Arial"/>
              </a:endParaRPr>
            </a:p>
          </p:txBody>
        </p:sp>
      </p:grpSp>
      <p:sp>
        <p:nvSpPr>
          <p:cNvPr id="468" name="Google Shape;468;p25"/>
          <p:cNvSpPr/>
          <p:nvPr/>
        </p:nvSpPr>
        <p:spPr>
          <a:xfrm>
            <a:off x="1270000" y="2353114"/>
            <a:ext cx="4554706" cy="1214773"/>
          </a:xfrm>
          <a:prstGeom prst="rect">
            <a:avLst/>
          </a:prstGeom>
          <a:solidFill>
            <a:srgbClr val="F2F2F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Configures the trust features of Docker to allow users to push and pull trusted images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6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Certificates with UCP</a:t>
            </a:r>
            <a:endParaRPr/>
          </a:p>
        </p:txBody>
      </p:sp>
      <p:pic>
        <p:nvPicPr>
          <p:cNvPr id="1058" name="Google Shape;1058;p64"/>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059" name="Google Shape;1059;p64"/>
          <p:cNvSpPr/>
          <p:nvPr/>
        </p:nvSpPr>
        <p:spPr>
          <a:xfrm>
            <a:off x="1515250" y="1939225"/>
            <a:ext cx="12708600" cy="8838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To ensure that all communications between clients and UCP are encrypted, all UCP services are exposed using HTTPS. </a:t>
            </a:r>
            <a:endParaRPr sz="1400" b="0" i="0" u="none" strike="noStrike" cap="none">
              <a:solidFill>
                <a:srgbClr val="000000"/>
              </a:solidFill>
              <a:latin typeface="Arial"/>
              <a:ea typeface="Arial"/>
              <a:cs typeface="Arial"/>
              <a:sym typeface="Arial"/>
            </a:endParaRPr>
          </a:p>
        </p:txBody>
      </p:sp>
      <p:sp>
        <p:nvSpPr>
          <p:cNvPr id="1060" name="Google Shape;1060;p64"/>
          <p:cNvSpPr/>
          <p:nvPr/>
        </p:nvSpPr>
        <p:spPr>
          <a:xfrm>
            <a:off x="1497215" y="1197084"/>
            <a:ext cx="3222027" cy="546656"/>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TLS Certificates</a:t>
            </a:r>
            <a:endParaRPr sz="1400" b="0" i="0" u="none" strike="noStrike" cap="none">
              <a:solidFill>
                <a:srgbClr val="000000"/>
              </a:solidFill>
              <a:latin typeface="Arial"/>
              <a:ea typeface="Arial"/>
              <a:cs typeface="Arial"/>
              <a:sym typeface="Arial"/>
            </a:endParaRPr>
          </a:p>
        </p:txBody>
      </p:sp>
      <p:pic>
        <p:nvPicPr>
          <p:cNvPr id="1061" name="Google Shape;1061;p64" descr="A screenshot of a social media post&#10;&#10;Description automatically generated"/>
          <p:cNvPicPr preferRelativeResize="0"/>
          <p:nvPr/>
        </p:nvPicPr>
        <p:blipFill rotWithShape="1">
          <a:blip r:embed="rId4">
            <a:alphaModFix/>
          </a:blip>
          <a:srcRect/>
          <a:stretch/>
        </p:blipFill>
        <p:spPr>
          <a:xfrm>
            <a:off x="3685250" y="3247875"/>
            <a:ext cx="10538750" cy="5362725"/>
          </a:xfrm>
          <a:prstGeom prst="rect">
            <a:avLst/>
          </a:prstGeom>
          <a:noFill/>
          <a:ln>
            <a:noFill/>
          </a:ln>
        </p:spPr>
      </p:pic>
      <p:sp>
        <p:nvSpPr>
          <p:cNvPr id="1062" name="Google Shape;1062;p64"/>
          <p:cNvSpPr/>
          <p:nvPr/>
        </p:nvSpPr>
        <p:spPr>
          <a:xfrm>
            <a:off x="583930" y="8740264"/>
            <a:ext cx="920430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https://docs.docker.com/datacenter/ucp/2.2/guides/admin/configure/use-your-own-tls-certificates/</a:t>
            </a:r>
            <a:endParaRPr sz="14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8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Certificates with UCP</a:t>
            </a:r>
            <a:endParaRPr/>
          </a:p>
        </p:txBody>
      </p:sp>
      <p:pic>
        <p:nvPicPr>
          <p:cNvPr id="1068" name="Google Shape;1068;p88"/>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069" name="Google Shape;1069;p88"/>
          <p:cNvSpPr/>
          <p:nvPr/>
        </p:nvSpPr>
        <p:spPr>
          <a:xfrm>
            <a:off x="1422400" y="1963076"/>
            <a:ext cx="13311906" cy="75126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the UCP web UI, log in with administrator credentials and navigate to the </a:t>
            </a:r>
            <a:r>
              <a:rPr lang="en-US" sz="2200" b="1" i="0" u="none" strike="noStrike" cap="none">
                <a:solidFill>
                  <a:srgbClr val="3F3F3F"/>
                </a:solidFill>
                <a:latin typeface="Open Sans"/>
                <a:ea typeface="Open Sans"/>
                <a:cs typeface="Open Sans"/>
                <a:sym typeface="Open Sans"/>
              </a:rPr>
              <a:t>Admin Settings</a:t>
            </a:r>
            <a:r>
              <a:rPr lang="en-US" sz="2200" b="0" i="0" u="none" strike="noStrike" cap="none">
                <a:solidFill>
                  <a:srgbClr val="3F3F3F"/>
                </a:solidFill>
                <a:latin typeface="Open Sans"/>
                <a:ea typeface="Open Sans"/>
                <a:cs typeface="Open Sans"/>
                <a:sym typeface="Open Sans"/>
              </a:rPr>
              <a:t> page.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the left pane, click </a:t>
            </a:r>
            <a:r>
              <a:rPr lang="en-US" sz="2200" b="1" i="0" u="none" strike="noStrike" cap="none">
                <a:solidFill>
                  <a:srgbClr val="3F3F3F"/>
                </a:solidFill>
                <a:latin typeface="Open Sans"/>
                <a:ea typeface="Open Sans"/>
                <a:cs typeface="Open Sans"/>
                <a:sym typeface="Open Sans"/>
              </a:rPr>
              <a:t>Certificates</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1070" name="Google Shape;1070;p88"/>
          <p:cNvSpPr/>
          <p:nvPr/>
        </p:nvSpPr>
        <p:spPr>
          <a:xfrm>
            <a:off x="1418890" y="1197084"/>
            <a:ext cx="6911695" cy="44033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Configure UCP to use TLS certificates and keys</a:t>
            </a:r>
            <a:endParaRPr sz="1400" b="0" i="0" u="none" strike="noStrike" cap="none">
              <a:solidFill>
                <a:srgbClr val="000000"/>
              </a:solidFill>
              <a:latin typeface="Arial"/>
              <a:ea typeface="Arial"/>
              <a:cs typeface="Arial"/>
              <a:sym typeface="Arial"/>
            </a:endParaRPr>
          </a:p>
        </p:txBody>
      </p:sp>
      <p:sp>
        <p:nvSpPr>
          <p:cNvPr id="1071" name="Google Shape;1071;p88"/>
          <p:cNvSpPr/>
          <p:nvPr/>
        </p:nvSpPr>
        <p:spPr>
          <a:xfrm>
            <a:off x="583930" y="8740264"/>
            <a:ext cx="920430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https://docs.docker.com/datacenter/ucp/2.2/guides/admin/configure/use-your-own-tls-certificates/</a:t>
            </a:r>
            <a:endParaRPr sz="1400" b="0" i="1" u="none" strike="noStrike" cap="none">
              <a:solidFill>
                <a:srgbClr val="595959"/>
              </a:solidFill>
              <a:latin typeface="Open Sans"/>
              <a:ea typeface="Open Sans"/>
              <a:cs typeface="Open Sans"/>
              <a:sym typeface="Open Sans"/>
            </a:endParaRPr>
          </a:p>
        </p:txBody>
      </p:sp>
      <p:pic>
        <p:nvPicPr>
          <p:cNvPr id="1072" name="Google Shape;1072;p88" descr="A screenshot of a cell phone&#10;&#10;Description automatically generated"/>
          <p:cNvPicPr preferRelativeResize="0"/>
          <p:nvPr/>
        </p:nvPicPr>
        <p:blipFill rotWithShape="1">
          <a:blip r:embed="rId4">
            <a:alphaModFix/>
          </a:blip>
          <a:srcRect/>
          <a:stretch/>
        </p:blipFill>
        <p:spPr>
          <a:xfrm>
            <a:off x="4143164" y="2884799"/>
            <a:ext cx="8265197" cy="586821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8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Certificates with UCP</a:t>
            </a:r>
            <a:endParaRPr/>
          </a:p>
        </p:txBody>
      </p:sp>
      <p:pic>
        <p:nvPicPr>
          <p:cNvPr id="1078" name="Google Shape;1078;p89"/>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079" name="Google Shape;1079;p89"/>
          <p:cNvSpPr/>
          <p:nvPr/>
        </p:nvSpPr>
        <p:spPr>
          <a:xfrm>
            <a:off x="1484746" y="2722165"/>
            <a:ext cx="13311901" cy="1948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1" i="0" u="none" strike="noStrike" cap="none">
                <a:solidFill>
                  <a:srgbClr val="3F3F3F"/>
                </a:solidFill>
                <a:latin typeface="Open Sans"/>
                <a:ea typeface="Open Sans"/>
                <a:cs typeface="Open Sans"/>
                <a:sym typeface="Open Sans"/>
              </a:rPr>
              <a:t>ca.pem </a:t>
            </a:r>
            <a:r>
              <a:rPr lang="en-US" sz="2200" b="0" i="0" u="none" strike="noStrike" cap="none">
                <a:solidFill>
                  <a:srgbClr val="3F3F3F"/>
                </a:solidFill>
                <a:latin typeface="Open Sans"/>
                <a:ea typeface="Open Sans"/>
                <a:cs typeface="Open Sans"/>
                <a:sym typeface="Open Sans"/>
              </a:rPr>
              <a:t>file with the root CA public certificate.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1" i="0" u="none" strike="noStrike" cap="none">
                <a:solidFill>
                  <a:srgbClr val="3F3F3F"/>
                </a:solidFill>
                <a:latin typeface="Open Sans"/>
                <a:ea typeface="Open Sans"/>
                <a:cs typeface="Open Sans"/>
                <a:sym typeface="Open Sans"/>
              </a:rPr>
              <a:t>cert.pem </a:t>
            </a:r>
            <a:r>
              <a:rPr lang="en-US" sz="2200" b="0" i="0" u="none" strike="noStrike" cap="none">
                <a:solidFill>
                  <a:srgbClr val="3F3F3F"/>
                </a:solidFill>
                <a:latin typeface="Open Sans"/>
                <a:ea typeface="Open Sans"/>
                <a:cs typeface="Open Sans"/>
                <a:sym typeface="Open Sans"/>
              </a:rPr>
              <a:t>file containing the domain TLS certificate and any intermediate public certificate.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1" i="0" u="none" strike="noStrike" cap="none">
                <a:solidFill>
                  <a:srgbClr val="3F3F3F"/>
                </a:solidFill>
                <a:latin typeface="Open Sans"/>
                <a:ea typeface="Open Sans"/>
                <a:cs typeface="Open Sans"/>
                <a:sym typeface="Open Sans"/>
              </a:rPr>
              <a:t>key.pem </a:t>
            </a:r>
            <a:r>
              <a:rPr lang="en-US" sz="2200" b="0" i="0" u="none" strike="noStrike" cap="none">
                <a:solidFill>
                  <a:srgbClr val="3F3F3F"/>
                </a:solidFill>
                <a:latin typeface="Open Sans"/>
                <a:ea typeface="Open Sans"/>
                <a:cs typeface="Open Sans"/>
                <a:sym typeface="Open Sans"/>
              </a:rPr>
              <a:t>file with TLS private key. Make sure it is not encrypted with a password. Encrypted keys should have ENCRYPTED in the first line.</a:t>
            </a:r>
            <a:endParaRPr sz="1400" b="0" i="0" u="none" strike="noStrike" cap="none">
              <a:solidFill>
                <a:srgbClr val="000000"/>
              </a:solidFill>
              <a:latin typeface="Arial"/>
              <a:ea typeface="Arial"/>
              <a:cs typeface="Arial"/>
              <a:sym typeface="Arial"/>
            </a:endParaRPr>
          </a:p>
        </p:txBody>
      </p:sp>
      <p:sp>
        <p:nvSpPr>
          <p:cNvPr id="1080" name="Google Shape;1080;p89"/>
          <p:cNvSpPr/>
          <p:nvPr/>
        </p:nvSpPr>
        <p:spPr>
          <a:xfrm>
            <a:off x="1505628" y="1820550"/>
            <a:ext cx="6009000" cy="507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Upload the following certificates and keys: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Certificates with DTR</a:t>
            </a:r>
            <a:endParaRPr/>
          </a:p>
        </p:txBody>
      </p:sp>
      <p:pic>
        <p:nvPicPr>
          <p:cNvPr id="1086" name="Google Shape;1086;p90"/>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087" name="Google Shape;1087;p90"/>
          <p:cNvSpPr/>
          <p:nvPr/>
        </p:nvSpPr>
        <p:spPr>
          <a:xfrm>
            <a:off x="1464930" y="1963076"/>
            <a:ext cx="13311906" cy="75126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configure DTR to use the certificates and keys, go to the </a:t>
            </a:r>
            <a:r>
              <a:rPr lang="en-US" sz="2200" b="1" i="0" u="none" strike="noStrike" cap="none">
                <a:solidFill>
                  <a:srgbClr val="3F3F3F"/>
                </a:solidFill>
                <a:latin typeface="Open Sans"/>
                <a:ea typeface="Open Sans"/>
                <a:cs typeface="Open Sans"/>
                <a:sym typeface="Open Sans"/>
              </a:rPr>
              <a:t>DTR web UI</a:t>
            </a:r>
            <a:r>
              <a:rPr lang="en-US" sz="2200" b="0" i="0" u="none" strike="noStrike" cap="none">
                <a:solidFill>
                  <a:srgbClr val="3F3F3F"/>
                </a:solidFill>
                <a:latin typeface="Open Sans"/>
                <a:ea typeface="Open Sans"/>
                <a:cs typeface="Open Sans"/>
                <a:sym typeface="Open Sans"/>
              </a:rPr>
              <a:t>, navigate to the </a:t>
            </a:r>
            <a:r>
              <a:rPr lang="en-US" sz="2200" b="1" i="0" u="none" strike="noStrike" cap="none">
                <a:solidFill>
                  <a:srgbClr val="3F3F3F"/>
                </a:solidFill>
                <a:latin typeface="Open Sans"/>
                <a:ea typeface="Open Sans"/>
                <a:cs typeface="Open Sans"/>
                <a:sym typeface="Open Sans"/>
              </a:rPr>
              <a:t>Settings</a:t>
            </a:r>
            <a:r>
              <a:rPr lang="en-US" sz="2200" b="0" i="0" u="none" strike="noStrike" cap="none">
                <a:solidFill>
                  <a:srgbClr val="3F3F3F"/>
                </a:solidFill>
                <a:latin typeface="Open Sans"/>
                <a:ea typeface="Open Sans"/>
                <a:cs typeface="Open Sans"/>
                <a:sym typeface="Open Sans"/>
              </a:rPr>
              <a:t> page, and scroll down to the </a:t>
            </a:r>
            <a:r>
              <a:rPr lang="en-US" sz="2200" b="1" i="0" u="none" strike="noStrike" cap="none">
                <a:solidFill>
                  <a:srgbClr val="3F3F3F"/>
                </a:solidFill>
                <a:latin typeface="Open Sans"/>
                <a:ea typeface="Open Sans"/>
                <a:cs typeface="Open Sans"/>
                <a:sym typeface="Open Sans"/>
              </a:rPr>
              <a:t>Domain</a:t>
            </a:r>
            <a:r>
              <a:rPr lang="en-US" sz="2200" b="0" i="0" u="none" strike="noStrike" cap="none">
                <a:solidFill>
                  <a:srgbClr val="3F3F3F"/>
                </a:solidFill>
                <a:latin typeface="Open Sans"/>
                <a:ea typeface="Open Sans"/>
                <a:cs typeface="Open Sans"/>
                <a:sym typeface="Open Sans"/>
              </a:rPr>
              <a:t> section.</a:t>
            </a:r>
            <a:endParaRPr sz="2200" b="0" i="0" u="none" strike="noStrike" cap="none">
              <a:solidFill>
                <a:srgbClr val="3F3F3F"/>
              </a:solidFill>
              <a:latin typeface="Open Sans"/>
              <a:ea typeface="Open Sans"/>
              <a:cs typeface="Open Sans"/>
              <a:sym typeface="Open Sans"/>
            </a:endParaRPr>
          </a:p>
        </p:txBody>
      </p:sp>
      <p:sp>
        <p:nvSpPr>
          <p:cNvPr id="1088" name="Google Shape;1088;p90"/>
          <p:cNvSpPr/>
          <p:nvPr/>
        </p:nvSpPr>
        <p:spPr>
          <a:xfrm>
            <a:off x="1478684" y="1152575"/>
            <a:ext cx="4303015" cy="512917"/>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Replace the server certificates</a:t>
            </a:r>
            <a:endParaRPr sz="1400" b="0" i="0" u="none" strike="noStrike" cap="none">
              <a:solidFill>
                <a:srgbClr val="000000"/>
              </a:solidFill>
              <a:latin typeface="Arial"/>
              <a:ea typeface="Arial"/>
              <a:cs typeface="Arial"/>
              <a:sym typeface="Arial"/>
            </a:endParaRPr>
          </a:p>
        </p:txBody>
      </p:sp>
      <p:sp>
        <p:nvSpPr>
          <p:cNvPr id="1089" name="Google Shape;1089;p90"/>
          <p:cNvSpPr/>
          <p:nvPr/>
        </p:nvSpPr>
        <p:spPr>
          <a:xfrm>
            <a:off x="583930" y="8740264"/>
            <a:ext cx="920430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https://docs.docker.com/datacenter/dtr/2.3/guides/admin/configure/use-your-own-tls-certificates/</a:t>
            </a:r>
            <a:endParaRPr sz="1400" b="0" i="0" u="none" strike="noStrike" cap="none">
              <a:solidFill>
                <a:srgbClr val="000000"/>
              </a:solidFill>
              <a:latin typeface="Arial"/>
              <a:ea typeface="Arial"/>
              <a:cs typeface="Arial"/>
              <a:sym typeface="Arial"/>
            </a:endParaRPr>
          </a:p>
        </p:txBody>
      </p:sp>
      <p:pic>
        <p:nvPicPr>
          <p:cNvPr id="1090" name="Google Shape;1090;p90" descr="A screenshot of a social media post&#10;&#10;Description automatically generated"/>
          <p:cNvPicPr preferRelativeResize="0"/>
          <p:nvPr/>
        </p:nvPicPr>
        <p:blipFill rotWithShape="1">
          <a:blip r:embed="rId4">
            <a:alphaModFix/>
          </a:blip>
          <a:srcRect/>
          <a:stretch/>
        </p:blipFill>
        <p:spPr>
          <a:xfrm>
            <a:off x="2721936" y="2907302"/>
            <a:ext cx="10717618" cy="554096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9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Certificates with DTR</a:t>
            </a:r>
            <a:endParaRPr/>
          </a:p>
        </p:txBody>
      </p:sp>
      <p:pic>
        <p:nvPicPr>
          <p:cNvPr id="1096" name="Google Shape;1096;p91"/>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097" name="Google Shape;1097;p91"/>
          <p:cNvSpPr/>
          <p:nvPr/>
        </p:nvSpPr>
        <p:spPr>
          <a:xfrm>
            <a:off x="1484750" y="2867649"/>
            <a:ext cx="13311901" cy="1668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Load balancer/public address</a:t>
            </a:r>
            <a:r>
              <a:rPr lang="en-US" sz="2200" b="0" i="0" u="none" strike="noStrike" cap="none">
                <a:solidFill>
                  <a:srgbClr val="3F3F3F"/>
                </a:solidFill>
                <a:latin typeface="Open Sans"/>
                <a:ea typeface="Open Sans"/>
                <a:cs typeface="Open Sans"/>
                <a:sym typeface="Open Sans"/>
              </a:rPr>
              <a:t>: This is the domain name client that will help to access DTR.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TLS certificate</a:t>
            </a:r>
            <a:r>
              <a:rPr lang="en-US" sz="2200" b="0" i="0" u="none" strike="noStrike" cap="none">
                <a:solidFill>
                  <a:srgbClr val="3F3F3F"/>
                </a:solidFill>
                <a:latin typeface="Open Sans"/>
                <a:ea typeface="Open Sans"/>
                <a:cs typeface="Open Sans"/>
                <a:sym typeface="Open Sans"/>
              </a:rPr>
              <a:t>: This is the server certificate.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TLS private key</a:t>
            </a:r>
            <a:r>
              <a:rPr lang="en-US" sz="2200" b="0" i="0" u="none" strike="noStrike" cap="none">
                <a:solidFill>
                  <a:srgbClr val="3F3F3F"/>
                </a:solidFill>
                <a:latin typeface="Open Sans"/>
                <a:ea typeface="Open Sans"/>
                <a:cs typeface="Open Sans"/>
                <a:sym typeface="Open Sans"/>
              </a:rPr>
              <a:t>: This</a:t>
            </a:r>
            <a:r>
              <a:rPr lang="en-US" sz="2200" b="1" i="0"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is the server private key.</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b="1" i="0" u="none" strike="noStrike" cap="none">
                <a:solidFill>
                  <a:srgbClr val="3F3F3F"/>
                </a:solidFill>
                <a:latin typeface="Open Sans"/>
                <a:ea typeface="Open Sans"/>
                <a:cs typeface="Open Sans"/>
                <a:sym typeface="Open Sans"/>
              </a:rPr>
              <a:t>TLS CA</a:t>
            </a:r>
            <a:r>
              <a:rPr lang="en-US" sz="2200" b="0" i="0" u="none" strike="noStrike" cap="none">
                <a:solidFill>
                  <a:srgbClr val="3F3F3F"/>
                </a:solidFill>
                <a:latin typeface="Open Sans"/>
                <a:ea typeface="Open Sans"/>
                <a:cs typeface="Open Sans"/>
                <a:sym typeface="Open Sans"/>
              </a:rPr>
              <a:t>: This is the root CA public certificate.</a:t>
            </a:r>
            <a:endParaRPr sz="2200" b="0" i="0" u="none" strike="noStrike" cap="none">
              <a:solidFill>
                <a:srgbClr val="3F3F3F"/>
              </a:solidFill>
              <a:latin typeface="Open Sans"/>
              <a:ea typeface="Open Sans"/>
              <a:cs typeface="Open Sans"/>
              <a:sym typeface="Open Sans"/>
            </a:endParaRPr>
          </a:p>
        </p:txBody>
      </p:sp>
      <p:sp>
        <p:nvSpPr>
          <p:cNvPr id="1098" name="Google Shape;1098;p91"/>
          <p:cNvSpPr/>
          <p:nvPr/>
        </p:nvSpPr>
        <p:spPr>
          <a:xfrm>
            <a:off x="1505628" y="1972950"/>
            <a:ext cx="6009000" cy="507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Upload the following certificates and keys: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9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of Certificates</a:t>
            </a:r>
            <a:endParaRPr/>
          </a:p>
        </p:txBody>
      </p:sp>
      <p:pic>
        <p:nvPicPr>
          <p:cNvPr id="1104" name="Google Shape;1104;p92"/>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105" name="Google Shape;1105;p92"/>
          <p:cNvSpPr/>
          <p:nvPr/>
        </p:nvSpPr>
        <p:spPr>
          <a:xfrm>
            <a:off x="1487790" y="3324894"/>
            <a:ext cx="12714695" cy="1115671"/>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custom certificate is configured by creating a directory under </a:t>
            </a:r>
            <a:r>
              <a:rPr lang="en-US" sz="2200" b="1" i="0" u="none" strike="noStrike" cap="none">
                <a:solidFill>
                  <a:srgbClr val="3F3F3F"/>
                </a:solidFill>
                <a:latin typeface="Open Sans"/>
                <a:ea typeface="Open Sans"/>
                <a:cs typeface="Open Sans"/>
                <a:sym typeface="Open Sans"/>
              </a:rPr>
              <a:t>/etc/docker/certs.d </a:t>
            </a:r>
            <a:r>
              <a:rPr lang="en-US" sz="2200" b="0" i="0" u="none" strike="noStrike" cap="none">
                <a:solidFill>
                  <a:srgbClr val="3F3F3F"/>
                </a:solidFill>
                <a:latin typeface="Open Sans"/>
                <a:ea typeface="Open Sans"/>
                <a:cs typeface="Open Sans"/>
                <a:sym typeface="Open Sans"/>
              </a:rPr>
              <a:t>using the same name as the registry’s hostname, such as </a:t>
            </a:r>
            <a:r>
              <a:rPr lang="en-US" sz="2200" b="1" i="0" u="none" strike="noStrike" cap="none">
                <a:solidFill>
                  <a:srgbClr val="3F3F3F"/>
                </a:solidFill>
                <a:latin typeface="Open Sans"/>
                <a:ea typeface="Open Sans"/>
                <a:cs typeface="Open Sans"/>
                <a:sym typeface="Open Sans"/>
              </a:rPr>
              <a:t>localhost</a:t>
            </a:r>
            <a:r>
              <a:rPr lang="en-US" sz="2200" b="0" i="0" u="none" strike="noStrike" cap="none">
                <a:solidFill>
                  <a:srgbClr val="3F3F3F"/>
                </a:solidFill>
                <a:latin typeface="Open Sans"/>
                <a:ea typeface="Open Sans"/>
                <a:cs typeface="Open Sans"/>
                <a:sym typeface="Open Sans"/>
              </a:rPr>
              <a:t>. All </a:t>
            </a:r>
            <a:r>
              <a:rPr lang="en-US" sz="2200" b="1" i="0" u="none" strike="noStrike" cap="none">
                <a:solidFill>
                  <a:srgbClr val="3F3F3F"/>
                </a:solidFill>
                <a:latin typeface="Open Sans"/>
                <a:ea typeface="Open Sans"/>
                <a:cs typeface="Open Sans"/>
                <a:sym typeface="Open Sans"/>
              </a:rPr>
              <a:t>*.crt </a:t>
            </a:r>
            <a:r>
              <a:rPr lang="en-US" sz="2200" b="0" i="0" u="none" strike="noStrike" cap="none">
                <a:solidFill>
                  <a:srgbClr val="3F3F3F"/>
                </a:solidFill>
                <a:latin typeface="Open Sans"/>
                <a:ea typeface="Open Sans"/>
                <a:cs typeface="Open Sans"/>
                <a:sym typeface="Open Sans"/>
              </a:rPr>
              <a:t>files are added to this directory as CA roots.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06" name="Google Shape;1106;p92"/>
          <p:cNvSpPr/>
          <p:nvPr/>
        </p:nvSpPr>
        <p:spPr>
          <a:xfrm>
            <a:off x="1505613" y="2132268"/>
            <a:ext cx="4832841" cy="507026"/>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Understanding the Configuration</a:t>
            </a:r>
            <a:endParaRPr sz="1400" b="0" i="0" u="none" strike="noStrike" cap="none">
              <a:solidFill>
                <a:srgbClr val="000000"/>
              </a:solidFill>
              <a:latin typeface="Arial"/>
              <a:ea typeface="Arial"/>
              <a:cs typeface="Arial"/>
              <a:sym typeface="Arial"/>
            </a:endParaRPr>
          </a:p>
        </p:txBody>
      </p:sp>
      <p:sp>
        <p:nvSpPr>
          <p:cNvPr id="1107" name="Google Shape;1107;p92"/>
          <p:cNvSpPr/>
          <p:nvPr/>
        </p:nvSpPr>
        <p:spPr>
          <a:xfrm>
            <a:off x="1470891" y="5540408"/>
            <a:ext cx="12753110" cy="930825"/>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presence of one or more </a:t>
            </a:r>
            <a:r>
              <a:rPr lang="en-US" sz="2200" b="1" i="0" u="none" strike="noStrike" cap="none">
                <a:solidFill>
                  <a:srgbClr val="3F3F3F"/>
                </a:solidFill>
                <a:latin typeface="Open Sans"/>
                <a:ea typeface="Open Sans"/>
                <a:cs typeface="Open Sans"/>
                <a:sym typeface="Open Sans"/>
              </a:rPr>
              <a:t>&lt;filename&gt;.key/cert</a:t>
            </a:r>
            <a:r>
              <a:rPr lang="en-US" sz="2200" b="0" i="0" u="none" strike="noStrike" cap="none">
                <a:solidFill>
                  <a:srgbClr val="3F3F3F"/>
                </a:solidFill>
                <a:latin typeface="Open Sans"/>
                <a:ea typeface="Open Sans"/>
                <a:cs typeface="Open Sans"/>
                <a:sym typeface="Open Sans"/>
              </a:rPr>
              <a:t> pairs in Docker indicates that there are custom certificates required for access to the desired repository.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9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of Certificates</a:t>
            </a:r>
            <a:endParaRPr/>
          </a:p>
        </p:txBody>
      </p:sp>
      <p:pic>
        <p:nvPicPr>
          <p:cNvPr id="1113" name="Google Shape;1113;p93"/>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114" name="Google Shape;1114;p93"/>
          <p:cNvSpPr/>
          <p:nvPr/>
        </p:nvSpPr>
        <p:spPr>
          <a:xfrm>
            <a:off x="1716392" y="3838156"/>
            <a:ext cx="12714695" cy="2469591"/>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/etc/docker/certs.d/         &lt;-- Certificate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localhost:5000      &lt;-- Hostname:port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client.cert           &lt;-- Client certificate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client.key            &lt;-- Client 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ca.crt                   &lt;-- Certificate authority that signed the registry certificate</a:t>
            </a:r>
            <a:endParaRPr sz="1400" b="0" i="0" u="none" strike="noStrike" cap="none">
              <a:solidFill>
                <a:srgbClr val="000000"/>
              </a:solidFill>
              <a:latin typeface="Arial"/>
              <a:ea typeface="Arial"/>
              <a:cs typeface="Arial"/>
              <a:sym typeface="Arial"/>
            </a:endParaRPr>
          </a:p>
        </p:txBody>
      </p:sp>
      <p:sp>
        <p:nvSpPr>
          <p:cNvPr id="1115" name="Google Shape;1115;p93"/>
          <p:cNvSpPr/>
          <p:nvPr/>
        </p:nvSpPr>
        <p:spPr>
          <a:xfrm>
            <a:off x="1464407" y="2484796"/>
            <a:ext cx="8662129" cy="48776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following illustrates a configuration with custom certificates:</a:t>
            </a:r>
            <a:endParaRPr sz="1400" b="0" i="0" u="none" strike="noStrike" cap="none">
              <a:solidFill>
                <a:srgbClr val="000000"/>
              </a:solidFill>
              <a:latin typeface="Arial"/>
              <a:ea typeface="Arial"/>
              <a:cs typeface="Arial"/>
              <a:sym typeface="Arial"/>
            </a:endParaRPr>
          </a:p>
        </p:txBody>
      </p:sp>
      <p:sp>
        <p:nvSpPr>
          <p:cNvPr id="1116" name="Google Shape;1116;p93"/>
          <p:cNvSpPr/>
          <p:nvPr/>
        </p:nvSpPr>
        <p:spPr>
          <a:xfrm>
            <a:off x="1464407" y="3586874"/>
            <a:ext cx="13158329" cy="3023634"/>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of Certificates</a:t>
            </a:r>
            <a:endParaRPr/>
          </a:p>
        </p:txBody>
      </p:sp>
      <p:pic>
        <p:nvPicPr>
          <p:cNvPr id="1122" name="Google Shape;1122;p94"/>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123" name="Google Shape;1123;p94"/>
          <p:cNvSpPr/>
          <p:nvPr/>
        </p:nvSpPr>
        <p:spPr>
          <a:xfrm>
            <a:off x="1487790" y="2923754"/>
            <a:ext cx="12714695" cy="222225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OpenSSL’s </a:t>
            </a:r>
            <a:r>
              <a:rPr lang="en-US" sz="2200" b="1" i="0" u="none" strike="noStrike" cap="none">
                <a:solidFill>
                  <a:srgbClr val="3F3F3F"/>
                </a:solidFill>
                <a:latin typeface="Open Sans"/>
                <a:ea typeface="Open Sans"/>
                <a:cs typeface="Open Sans"/>
                <a:sym typeface="Open Sans"/>
              </a:rPr>
              <a:t>genrsa</a:t>
            </a:r>
            <a:r>
              <a:rPr lang="en-US" sz="2200" b="0" i="0" u="none" strike="noStrike" cap="none">
                <a:solidFill>
                  <a:srgbClr val="3F3F3F"/>
                </a:solidFill>
                <a:latin typeface="Open Sans"/>
                <a:ea typeface="Open Sans"/>
                <a:cs typeface="Open Sans"/>
                <a:sym typeface="Open Sans"/>
              </a:rPr>
              <a:t> and </a:t>
            </a:r>
            <a:r>
              <a:rPr lang="en-US" sz="2200" b="1" i="0" u="none" strike="noStrike" cap="none">
                <a:solidFill>
                  <a:srgbClr val="3F3F3F"/>
                </a:solidFill>
                <a:latin typeface="Open Sans"/>
                <a:ea typeface="Open Sans"/>
                <a:cs typeface="Open Sans"/>
                <a:sym typeface="Open Sans"/>
              </a:rPr>
              <a:t>req</a:t>
            </a:r>
            <a:r>
              <a:rPr lang="en-US" sz="2200" b="0" i="0" u="none" strike="noStrike" cap="none">
                <a:solidFill>
                  <a:srgbClr val="3F3F3F"/>
                </a:solidFill>
                <a:latin typeface="Open Sans"/>
                <a:ea typeface="Open Sans"/>
                <a:cs typeface="Open Sans"/>
                <a:sym typeface="Open Sans"/>
              </a:rPr>
              <a:t> commands to first generate an RSA key and then use the key to create the certificate.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24" name="Google Shape;1124;p94"/>
          <p:cNvSpPr/>
          <p:nvPr/>
        </p:nvSpPr>
        <p:spPr>
          <a:xfrm>
            <a:off x="1512386" y="1861345"/>
            <a:ext cx="4009162" cy="52856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the client certificates</a:t>
            </a:r>
            <a:endParaRPr sz="1400" b="0" i="0" u="none" strike="noStrike" cap="none">
              <a:solidFill>
                <a:srgbClr val="000000"/>
              </a:solidFill>
              <a:latin typeface="Arial"/>
              <a:ea typeface="Arial"/>
              <a:cs typeface="Arial"/>
              <a:sym typeface="Arial"/>
            </a:endParaRPr>
          </a:p>
        </p:txBody>
      </p:sp>
      <p:sp>
        <p:nvSpPr>
          <p:cNvPr id="1125" name="Google Shape;1125;p94"/>
          <p:cNvSpPr/>
          <p:nvPr/>
        </p:nvSpPr>
        <p:spPr>
          <a:xfrm>
            <a:off x="1885247" y="3959559"/>
            <a:ext cx="9066771" cy="903388"/>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openssl genrsa -out client.key 4096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openssl req -new -x509 -text -key client.key -out client.cert</a:t>
            </a:r>
            <a:endParaRPr sz="2200" b="0" i="0" u="none" strike="noStrike" cap="none">
              <a:solidFill>
                <a:srgbClr val="3F3F3F"/>
              </a:solidFill>
              <a:latin typeface="Open Sans"/>
              <a:ea typeface="Open Sans"/>
              <a:cs typeface="Open Sans"/>
              <a:sym typeface="Open Sans"/>
            </a:endParaRPr>
          </a:p>
        </p:txBody>
      </p:sp>
      <p:sp>
        <p:nvSpPr>
          <p:cNvPr id="1126" name="Google Shape;1126;p94"/>
          <p:cNvSpPr/>
          <p:nvPr/>
        </p:nvSpPr>
        <p:spPr>
          <a:xfrm>
            <a:off x="1512386" y="6501871"/>
            <a:ext cx="12690099" cy="903388"/>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These TLS commands only generate a working set of certificates on Linux. The version of OpenSSL in macOS is incompatible with the type of certificate Docker requires.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9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of Certificates</a:t>
            </a:r>
            <a:endParaRPr/>
          </a:p>
        </p:txBody>
      </p:sp>
      <p:pic>
        <p:nvPicPr>
          <p:cNvPr id="1132" name="Google Shape;1132;p95"/>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133" name="Google Shape;1133;p95"/>
          <p:cNvSpPr/>
          <p:nvPr/>
        </p:nvSpPr>
        <p:spPr>
          <a:xfrm>
            <a:off x="1454732" y="3350497"/>
            <a:ext cx="13986165" cy="222225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Docker daemon interprets </a:t>
            </a:r>
            <a:r>
              <a:rPr lang="en-US" sz="2200" b="1" i="0" u="none" strike="noStrike" cap="none">
                <a:solidFill>
                  <a:srgbClr val="3F3F3F"/>
                </a:solidFill>
                <a:latin typeface="Open Sans"/>
                <a:ea typeface="Open Sans"/>
                <a:cs typeface="Open Sans"/>
                <a:sym typeface="Open Sans"/>
              </a:rPr>
              <a:t>.crt </a:t>
            </a:r>
            <a:r>
              <a:rPr lang="en-US" sz="2200" b="0" i="0" u="none" strike="noStrike" cap="none">
                <a:solidFill>
                  <a:srgbClr val="3F3F3F"/>
                </a:solidFill>
                <a:latin typeface="Open Sans"/>
                <a:ea typeface="Open Sans"/>
                <a:cs typeface="Open Sans"/>
                <a:sym typeface="Open Sans"/>
              </a:rPr>
              <a:t>files as CA certificates and </a:t>
            </a:r>
            <a:r>
              <a:rPr lang="en-US" sz="2200" b="1" i="0" u="none" strike="noStrike" cap="none">
                <a:solidFill>
                  <a:srgbClr val="3F3F3F"/>
                </a:solidFill>
                <a:latin typeface="Open Sans"/>
                <a:ea typeface="Open Sans"/>
                <a:cs typeface="Open Sans"/>
                <a:sym typeface="Open Sans"/>
              </a:rPr>
              <a:t>.cert</a:t>
            </a:r>
            <a:r>
              <a:rPr lang="en-US" sz="2200" b="0" i="0" u="none" strike="noStrike" cap="none">
                <a:solidFill>
                  <a:srgbClr val="3F3F3F"/>
                </a:solidFill>
                <a:latin typeface="Open Sans"/>
                <a:ea typeface="Open Sans"/>
                <a:cs typeface="Open Sans"/>
                <a:sym typeface="Open Sans"/>
              </a:rPr>
              <a:t> files as client certificates. The Docker daemon logs the following error message if a CA certificate is accidentally given the </a:t>
            </a:r>
            <a:r>
              <a:rPr lang="en-US" sz="2200" b="1" i="0" u="none" strike="noStrike" cap="none">
                <a:solidFill>
                  <a:srgbClr val="3F3F3F"/>
                </a:solidFill>
                <a:latin typeface="Open Sans"/>
                <a:ea typeface="Open Sans"/>
                <a:cs typeface="Open Sans"/>
                <a:sym typeface="Open Sans"/>
              </a:rPr>
              <a:t>.cert </a:t>
            </a:r>
            <a:r>
              <a:rPr lang="en-US" sz="2200" b="0" i="0" u="none" strike="noStrike" cap="none">
                <a:solidFill>
                  <a:srgbClr val="3F3F3F"/>
                </a:solidFill>
                <a:latin typeface="Open Sans"/>
                <a:ea typeface="Open Sans"/>
                <a:cs typeface="Open Sans"/>
                <a:sym typeface="Open Sans"/>
              </a:rPr>
              <a:t>extension instead of the correct </a:t>
            </a:r>
            <a:r>
              <a:rPr lang="en-US" sz="2200" b="1" i="0" u="none" strike="noStrike" cap="none">
                <a:solidFill>
                  <a:srgbClr val="3F3F3F"/>
                </a:solidFill>
                <a:latin typeface="Open Sans"/>
                <a:ea typeface="Open Sans"/>
                <a:cs typeface="Open Sans"/>
                <a:sym typeface="Open Sans"/>
              </a:rPr>
              <a:t>.crt</a:t>
            </a:r>
            <a:r>
              <a:rPr lang="en-US" sz="2200" b="0" i="0" u="none" strike="noStrike" cap="none">
                <a:solidFill>
                  <a:srgbClr val="3F3F3F"/>
                </a:solidFill>
                <a:latin typeface="Open Sans"/>
                <a:ea typeface="Open Sans"/>
                <a:cs typeface="Open Sans"/>
                <a:sym typeface="Open Sans"/>
              </a:rPr>
              <a:t> extension:</a:t>
            </a:r>
            <a:endParaRPr sz="1400" b="0" i="0" u="none" strike="noStrike" cap="none">
              <a:solidFill>
                <a:srgbClr val="000000"/>
              </a:solidFill>
              <a:latin typeface="Arial"/>
              <a:ea typeface="Arial"/>
              <a:cs typeface="Arial"/>
              <a:sym typeface="Arial"/>
            </a:endParaRPr>
          </a:p>
        </p:txBody>
      </p:sp>
      <p:sp>
        <p:nvSpPr>
          <p:cNvPr id="1134" name="Google Shape;1134;p95"/>
          <p:cNvSpPr/>
          <p:nvPr/>
        </p:nvSpPr>
        <p:spPr>
          <a:xfrm>
            <a:off x="1507554" y="2516688"/>
            <a:ext cx="3318659" cy="5701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tips</a:t>
            </a:r>
            <a:endParaRPr sz="1400" b="0" i="0" u="none" strike="noStrike" cap="none">
              <a:solidFill>
                <a:srgbClr val="000000"/>
              </a:solidFill>
              <a:latin typeface="Arial"/>
              <a:ea typeface="Arial"/>
              <a:cs typeface="Arial"/>
              <a:sym typeface="Arial"/>
            </a:endParaRPr>
          </a:p>
        </p:txBody>
      </p:sp>
      <p:sp>
        <p:nvSpPr>
          <p:cNvPr id="1135" name="Google Shape;1135;p95"/>
          <p:cNvSpPr/>
          <p:nvPr/>
        </p:nvSpPr>
        <p:spPr>
          <a:xfrm>
            <a:off x="1739779" y="4716521"/>
            <a:ext cx="13430954" cy="617026"/>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Missing key KEY_NAME for client certificate CERT_NAME. CA certificates should use the extension </a:t>
            </a:r>
            <a:r>
              <a:rPr lang="en-US" sz="2200" b="1" i="0" u="none" strike="noStrike" cap="none">
                <a:solidFill>
                  <a:srgbClr val="3F3F3F"/>
                </a:solidFill>
                <a:latin typeface="Open Sans"/>
                <a:ea typeface="Open Sans"/>
                <a:cs typeface="Open Sans"/>
                <a:sym typeface="Open Sans"/>
              </a:rPr>
              <a:t>.crt</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of Certificates</a:t>
            </a:r>
            <a:endParaRPr/>
          </a:p>
        </p:txBody>
      </p:sp>
      <p:pic>
        <p:nvPicPr>
          <p:cNvPr id="1141" name="Google Shape;1141;p13"/>
          <p:cNvPicPr preferRelativeResize="0"/>
          <p:nvPr/>
        </p:nvPicPr>
        <p:blipFill rotWithShape="1">
          <a:blip r:embed="rId3">
            <a:alphaModFix/>
          </a:blip>
          <a:srcRect/>
          <a:stretch/>
        </p:blipFill>
        <p:spPr>
          <a:xfrm>
            <a:off x="3685253" y="628936"/>
            <a:ext cx="8885500" cy="365760"/>
          </a:xfrm>
          <a:prstGeom prst="rect">
            <a:avLst/>
          </a:prstGeom>
          <a:noFill/>
          <a:ln>
            <a:noFill/>
          </a:ln>
        </p:spPr>
      </p:pic>
      <p:sp>
        <p:nvSpPr>
          <p:cNvPr id="1142" name="Google Shape;1142;p13"/>
          <p:cNvSpPr/>
          <p:nvPr/>
        </p:nvSpPr>
        <p:spPr>
          <a:xfrm>
            <a:off x="2190422" y="4480644"/>
            <a:ext cx="11558814" cy="1964621"/>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/etc/docker/certs.d/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my-https.registry.example.com          &lt;-- Hostname without 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client.cert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client.key</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ca.crt</a:t>
            </a:r>
            <a:endParaRPr sz="1400" b="0" i="0" u="none" strike="noStrike" cap="none">
              <a:solidFill>
                <a:srgbClr val="000000"/>
              </a:solidFill>
              <a:latin typeface="Arial"/>
              <a:ea typeface="Arial"/>
              <a:cs typeface="Arial"/>
              <a:sym typeface="Arial"/>
            </a:endParaRPr>
          </a:p>
        </p:txBody>
      </p:sp>
      <p:sp>
        <p:nvSpPr>
          <p:cNvPr id="1143" name="Google Shape;1143;p13"/>
          <p:cNvSpPr/>
          <p:nvPr/>
        </p:nvSpPr>
        <p:spPr>
          <a:xfrm>
            <a:off x="1993489" y="2885742"/>
            <a:ext cx="12714695" cy="3812769"/>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the Docker registry is accessed without a port number, do not add the port to the directory name. The following shows the configuration for a registry on default port 443 which is accessed with docker login my-https.registry.example.com: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Namespace</a:t>
            </a:r>
            <a:endParaRPr/>
          </a:p>
        </p:txBody>
      </p:sp>
      <p:pic>
        <p:nvPicPr>
          <p:cNvPr id="474" name="Google Shape;474;p21"/>
          <p:cNvPicPr preferRelativeResize="0"/>
          <p:nvPr/>
        </p:nvPicPr>
        <p:blipFill rotWithShape="1">
          <a:blip r:embed="rId3">
            <a:alphaModFix/>
          </a:blip>
          <a:srcRect/>
          <a:stretch/>
        </p:blipFill>
        <p:spPr>
          <a:xfrm>
            <a:off x="6415131" y="649718"/>
            <a:ext cx="3425744" cy="365760"/>
          </a:xfrm>
          <a:prstGeom prst="rect">
            <a:avLst/>
          </a:prstGeom>
          <a:noFill/>
          <a:ln>
            <a:noFill/>
          </a:ln>
        </p:spPr>
      </p:pic>
      <p:sp>
        <p:nvSpPr>
          <p:cNvPr id="475" name="Google Shape;475;p21"/>
          <p:cNvSpPr/>
          <p:nvPr/>
        </p:nvSpPr>
        <p:spPr>
          <a:xfrm>
            <a:off x="2619130" y="2028278"/>
            <a:ext cx="11001577" cy="62087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creates namespaces in the container to provide the isolated workspace.</a:t>
            </a:r>
            <a:endParaRPr sz="1400" b="0" i="0" u="none" strike="noStrike" cap="none">
              <a:solidFill>
                <a:srgbClr val="3F3F3F"/>
              </a:solidFill>
              <a:latin typeface="Arial"/>
              <a:ea typeface="Arial"/>
              <a:cs typeface="Arial"/>
              <a:sym typeface="Arial"/>
            </a:endParaRPr>
          </a:p>
        </p:txBody>
      </p:sp>
      <p:sp>
        <p:nvSpPr>
          <p:cNvPr id="476" name="Google Shape;476;p21"/>
          <p:cNvSpPr/>
          <p:nvPr/>
        </p:nvSpPr>
        <p:spPr>
          <a:xfrm>
            <a:off x="1450108" y="4149025"/>
            <a:ext cx="13311906" cy="268819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uses namespaces such as the following on Linux:</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The pid namespace</a:t>
            </a:r>
            <a:r>
              <a:rPr lang="en-US" sz="2200" b="0" i="0" u="none" strike="noStrike" cap="none">
                <a:solidFill>
                  <a:srgbClr val="3F3F3F"/>
                </a:solidFill>
                <a:latin typeface="Open Sans"/>
                <a:ea typeface="Open Sans"/>
                <a:cs typeface="Open Sans"/>
                <a:sym typeface="Open Sans"/>
              </a:rPr>
              <a:t>: Isolates the process ID</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The net namespace</a:t>
            </a:r>
            <a:r>
              <a:rPr lang="en-US" sz="2200" b="0" i="0" u="none" strike="noStrike" cap="none">
                <a:solidFill>
                  <a:srgbClr val="3F3F3F"/>
                </a:solidFill>
                <a:latin typeface="Open Sans"/>
                <a:ea typeface="Open Sans"/>
                <a:cs typeface="Open Sans"/>
                <a:sym typeface="Open Sans"/>
              </a:rPr>
              <a:t>: Manages network interfaces (</a:t>
            </a:r>
            <a:r>
              <a:rPr lang="en-US" sz="2200" b="1" i="0" u="none" strike="noStrike" cap="none">
                <a:solidFill>
                  <a:srgbClr val="3F3F3F"/>
                </a:solidFill>
                <a:latin typeface="Open Sans"/>
                <a:ea typeface="Open Sans"/>
                <a:cs typeface="Open Sans"/>
                <a:sym typeface="Open Sans"/>
              </a:rPr>
              <a:t>net</a:t>
            </a:r>
            <a:r>
              <a:rPr lang="en-US" sz="2200" b="0" i="0" u="none" strike="noStrike" cap="none">
                <a:solidFill>
                  <a:srgbClr val="3F3F3F"/>
                </a:solidFill>
                <a:latin typeface="Open Sans"/>
                <a:ea typeface="Open Sans"/>
                <a:cs typeface="Open Sans"/>
                <a:sym typeface="Open Sans"/>
              </a:rPr>
              <a:t>: Networking)</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The ipc namespace</a:t>
            </a:r>
            <a:r>
              <a:rPr lang="en-US" sz="2200" b="0" i="0" u="none" strike="noStrike" cap="none">
                <a:solidFill>
                  <a:srgbClr val="3F3F3F"/>
                </a:solidFill>
                <a:latin typeface="Open Sans"/>
                <a:ea typeface="Open Sans"/>
                <a:cs typeface="Open Sans"/>
                <a:sym typeface="Open Sans"/>
              </a:rPr>
              <a:t>: Manages access to IPC resources (</a:t>
            </a:r>
            <a:r>
              <a:rPr lang="en-US" sz="2200" b="1" i="0" u="none" strike="noStrike" cap="none">
                <a:solidFill>
                  <a:srgbClr val="3F3F3F"/>
                </a:solidFill>
                <a:latin typeface="Open Sans"/>
                <a:ea typeface="Open Sans"/>
                <a:cs typeface="Open Sans"/>
                <a:sym typeface="Open Sans"/>
              </a:rPr>
              <a:t>ipc</a:t>
            </a:r>
            <a:r>
              <a:rPr lang="en-US" sz="2200" b="0" i="0" u="none" strike="noStrike" cap="none">
                <a:solidFill>
                  <a:srgbClr val="3F3F3F"/>
                </a:solidFill>
                <a:latin typeface="Open Sans"/>
                <a:ea typeface="Open Sans"/>
                <a:cs typeface="Open Sans"/>
                <a:sym typeface="Open Sans"/>
              </a:rPr>
              <a:t>: InterProcess Communication)</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The mnt namespace</a:t>
            </a:r>
            <a:r>
              <a:rPr lang="en-US" sz="2200" b="0" i="0" u="none" strike="noStrike" cap="none">
                <a:solidFill>
                  <a:srgbClr val="3F3F3F"/>
                </a:solidFill>
                <a:latin typeface="Open Sans"/>
                <a:ea typeface="Open Sans"/>
                <a:cs typeface="Open Sans"/>
                <a:sym typeface="Open Sans"/>
              </a:rPr>
              <a:t>: Manages filesystem mount points (</a:t>
            </a:r>
            <a:r>
              <a:rPr lang="en-US" sz="2200" b="1" i="0" u="none" strike="noStrike" cap="none">
                <a:solidFill>
                  <a:srgbClr val="3F3F3F"/>
                </a:solidFill>
                <a:latin typeface="Open Sans"/>
                <a:ea typeface="Open Sans"/>
                <a:cs typeface="Open Sans"/>
                <a:sym typeface="Open Sans"/>
              </a:rPr>
              <a:t>mnt</a:t>
            </a:r>
            <a:r>
              <a:rPr lang="en-US" sz="2200" b="0" i="0" u="none" strike="noStrike" cap="none">
                <a:solidFill>
                  <a:srgbClr val="3F3F3F"/>
                </a:solidFill>
                <a:latin typeface="Open Sans"/>
                <a:ea typeface="Open Sans"/>
                <a:cs typeface="Open Sans"/>
                <a:sym typeface="Open Sans"/>
              </a:rPr>
              <a:t>: Mount)</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The uts namespace</a:t>
            </a:r>
            <a:r>
              <a:rPr lang="en-US" sz="2200" b="0" i="0" u="none" strike="noStrike" cap="none">
                <a:solidFill>
                  <a:srgbClr val="3F3F3F"/>
                </a:solidFill>
                <a:latin typeface="Open Sans"/>
                <a:ea typeface="Open Sans"/>
                <a:cs typeface="Open Sans"/>
                <a:sym typeface="Open Sans"/>
              </a:rPr>
              <a:t>: Isolates kernel and version identifiers (</a:t>
            </a:r>
            <a:r>
              <a:rPr lang="en-US" sz="2200" b="1" i="0" u="none" strike="noStrike" cap="none">
                <a:solidFill>
                  <a:srgbClr val="3F3F3F"/>
                </a:solidFill>
                <a:latin typeface="Open Sans"/>
                <a:ea typeface="Open Sans"/>
                <a:cs typeface="Open Sans"/>
                <a:sym typeface="Open Sans"/>
              </a:rPr>
              <a:t>uts</a:t>
            </a:r>
            <a:r>
              <a:rPr lang="en-US" sz="2200" b="0" i="0" u="none" strike="noStrike" cap="none">
                <a:solidFill>
                  <a:srgbClr val="3F3F3F"/>
                </a:solidFill>
                <a:latin typeface="Open Sans"/>
                <a:ea typeface="Open Sans"/>
                <a:cs typeface="Open Sans"/>
                <a:sym typeface="Open Sans"/>
              </a:rPr>
              <a:t>: Unix Timesharing System)</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96"/>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Swarm Security and TLS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154" name="Google Shape;1154;p97"/>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155" name="Google Shape;1155;p97"/>
          <p:cNvSpPr/>
          <p:nvPr/>
        </p:nvSpPr>
        <p:spPr>
          <a:xfrm>
            <a:off x="1454732" y="2525289"/>
            <a:ext cx="13986165" cy="3769185"/>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swarm mode public key infrastructure (PKI) system built into Docker makes it simple to securely deploy a container orchestration system.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nodes in a swarm use mutual Transport Layer Security (TLS) to authenticate, authorize, and encrypt the communications with other nodes in the swarm.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When the user creates a swarm by running </a:t>
            </a:r>
            <a:r>
              <a:rPr lang="en-US" sz="2200" b="1" i="0" u="none" strike="noStrike" cap="none">
                <a:solidFill>
                  <a:srgbClr val="3F3F3F"/>
                </a:solidFill>
                <a:latin typeface="Open Sans"/>
                <a:ea typeface="Open Sans"/>
                <a:cs typeface="Open Sans"/>
                <a:sym typeface="Open Sans"/>
              </a:rPr>
              <a:t>docker swarm init</a:t>
            </a:r>
            <a:r>
              <a:rPr lang="en-US" sz="2200" b="0" i="0" u="none" strike="noStrike" cap="none">
                <a:solidFill>
                  <a:srgbClr val="3F3F3F"/>
                </a:solidFill>
                <a:latin typeface="Open Sans"/>
                <a:ea typeface="Open Sans"/>
                <a:cs typeface="Open Sans"/>
                <a:sym typeface="Open Sans"/>
              </a:rPr>
              <a:t>, Docker designates itself as a manager node.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user can specify their own externally-generated root CA, using the </a:t>
            </a:r>
            <a:r>
              <a:rPr lang="en-US" sz="2200" b="1" i="0" u="none" strike="noStrike" cap="none">
                <a:solidFill>
                  <a:srgbClr val="3F3F3F"/>
                </a:solidFill>
                <a:latin typeface="Open Sans"/>
                <a:ea typeface="Open Sans"/>
                <a:cs typeface="Open Sans"/>
                <a:sym typeface="Open Sans"/>
              </a:rPr>
              <a:t>--external-ca </a:t>
            </a:r>
            <a:r>
              <a:rPr lang="en-US" sz="2200" b="0" i="0" u="none" strike="noStrike" cap="none">
                <a:solidFill>
                  <a:srgbClr val="3F3F3F"/>
                </a:solidFill>
                <a:latin typeface="Open Sans"/>
                <a:ea typeface="Open Sans"/>
                <a:cs typeface="Open Sans"/>
                <a:sym typeface="Open Sans"/>
              </a:rPr>
              <a:t>flag of the </a:t>
            </a:r>
            <a:r>
              <a:rPr lang="en-US" sz="2200" b="1" i="0" u="none" strike="noStrike" cap="none">
                <a:solidFill>
                  <a:srgbClr val="3F3F3F"/>
                </a:solidFill>
                <a:latin typeface="Open Sans"/>
                <a:ea typeface="Open Sans"/>
                <a:cs typeface="Open Sans"/>
                <a:sym typeface="Open Sans"/>
              </a:rPr>
              <a:t>docker swarm init </a:t>
            </a: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
          <p:cNvSpPr/>
          <p:nvPr/>
        </p:nvSpPr>
        <p:spPr>
          <a:xfrm>
            <a:off x="6842328" y="3247881"/>
            <a:ext cx="2598922" cy="2598922"/>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1" name="Google Shape;1161;p1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162" name="Google Shape;1162;p14"/>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163" name="Google Shape;1163;p14"/>
          <p:cNvSpPr txBox="1"/>
          <p:nvPr/>
        </p:nvSpPr>
        <p:spPr>
          <a:xfrm>
            <a:off x="9981886" y="4291625"/>
            <a:ext cx="388099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Token</a:t>
            </a:r>
            <a:endParaRPr sz="2200" b="0" i="0" u="none" strike="noStrike" cap="none">
              <a:solidFill>
                <a:srgbClr val="3F3F3F"/>
              </a:solidFill>
              <a:latin typeface="Open Sans"/>
              <a:ea typeface="Open Sans"/>
              <a:cs typeface="Open Sans"/>
              <a:sym typeface="Open Sans"/>
            </a:endParaRPr>
          </a:p>
        </p:txBody>
      </p:sp>
      <p:grpSp>
        <p:nvGrpSpPr>
          <p:cNvPr id="1164" name="Google Shape;1164;p14"/>
          <p:cNvGrpSpPr/>
          <p:nvPr/>
        </p:nvGrpSpPr>
        <p:grpSpPr>
          <a:xfrm>
            <a:off x="6865627" y="3247881"/>
            <a:ext cx="2924874" cy="2598922"/>
            <a:chOff x="6187236" y="2762742"/>
            <a:chExt cx="4711357" cy="4186316"/>
          </a:xfrm>
        </p:grpSpPr>
        <p:sp>
          <p:nvSpPr>
            <p:cNvPr id="1165" name="Google Shape;1165;p14"/>
            <p:cNvSpPr/>
            <p:nvPr/>
          </p:nvSpPr>
          <p:spPr>
            <a:xfrm>
              <a:off x="6187236" y="2762742"/>
              <a:ext cx="4186315" cy="4186316"/>
            </a:xfrm>
            <a:prstGeom prst="arc">
              <a:avLst>
                <a:gd name="adj1" fmla="val 19354005"/>
                <a:gd name="adj2" fmla="val 2259154"/>
              </a:avLst>
            </a:prstGeom>
            <a:solidFill>
              <a:srgbClr val="0FCFE8"/>
            </a:solidFill>
            <a:ln w="76200" cap="flat" cmpd="sng">
              <a:solidFill>
                <a:srgbClr val="8ECF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66" name="Google Shape;1166;p14"/>
            <p:cNvSpPr/>
            <p:nvPr/>
          </p:nvSpPr>
          <p:spPr>
            <a:xfrm>
              <a:off x="9841444" y="4327325"/>
              <a:ext cx="1057149" cy="1057151"/>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167" name="Google Shape;1167;p14"/>
          <p:cNvSpPr txBox="1"/>
          <p:nvPr/>
        </p:nvSpPr>
        <p:spPr>
          <a:xfrm>
            <a:off x="3750079" y="4276565"/>
            <a:ext cx="2513611"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Worker Token</a:t>
            </a:r>
            <a:endParaRPr sz="2200" b="0" i="0" u="none" strike="noStrike" cap="none">
              <a:solidFill>
                <a:srgbClr val="3F3F3F"/>
              </a:solidFill>
              <a:latin typeface="Open Sans"/>
              <a:ea typeface="Open Sans"/>
              <a:cs typeface="Open Sans"/>
              <a:sym typeface="Open Sans"/>
            </a:endParaRPr>
          </a:p>
        </p:txBody>
      </p:sp>
      <p:grpSp>
        <p:nvGrpSpPr>
          <p:cNvPr id="1168" name="Google Shape;1168;p14"/>
          <p:cNvGrpSpPr/>
          <p:nvPr/>
        </p:nvGrpSpPr>
        <p:grpSpPr>
          <a:xfrm>
            <a:off x="6493078" y="3247881"/>
            <a:ext cx="2924875" cy="2598922"/>
            <a:chOff x="5662193" y="2762742"/>
            <a:chExt cx="4711358" cy="4186316"/>
          </a:xfrm>
        </p:grpSpPr>
        <p:sp>
          <p:nvSpPr>
            <p:cNvPr id="1169" name="Google Shape;1169;p14"/>
            <p:cNvSpPr/>
            <p:nvPr/>
          </p:nvSpPr>
          <p:spPr>
            <a:xfrm flipH="1">
              <a:off x="6187236" y="2762742"/>
              <a:ext cx="4186315" cy="4186316"/>
            </a:xfrm>
            <a:prstGeom prst="arc">
              <a:avLst>
                <a:gd name="adj1" fmla="val 19354005"/>
                <a:gd name="adj2" fmla="val 2259154"/>
              </a:avLst>
            </a:prstGeom>
            <a:solidFill>
              <a:srgbClr val="E4B363"/>
            </a:solidFill>
            <a:ln w="76200" cap="flat" cmpd="sng">
              <a:solidFill>
                <a:srgbClr val="E1B66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70" name="Google Shape;1170;p14"/>
            <p:cNvSpPr/>
            <p:nvPr/>
          </p:nvSpPr>
          <p:spPr>
            <a:xfrm flipH="1">
              <a:off x="5662193" y="4327325"/>
              <a:ext cx="1057150" cy="1057151"/>
            </a:xfrm>
            <a:prstGeom prst="ellipse">
              <a:avLst/>
            </a:prstGeom>
            <a:solidFill>
              <a:srgbClr val="E4B363"/>
            </a:solidFill>
            <a:ln w="25400" cap="flat" cmpd="sng">
              <a:solidFill>
                <a:srgbClr val="E1B66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171" name="Google Shape;1171;p14"/>
          <p:cNvSpPr/>
          <p:nvPr/>
        </p:nvSpPr>
        <p:spPr>
          <a:xfrm>
            <a:off x="1416400" y="1731975"/>
            <a:ext cx="14033700" cy="525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manager node also generates two tokens to use when the user joins additional nodes to the swarm: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9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177" name="Google Shape;1177;p98"/>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178" name="Google Shape;1178;p98"/>
          <p:cNvSpPr/>
          <p:nvPr/>
        </p:nvSpPr>
        <p:spPr>
          <a:xfrm>
            <a:off x="1694294" y="1455079"/>
            <a:ext cx="13369060" cy="76515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diagram below illustrates how manager nodes and worker nodes encrypt communications using a minimum of TLS 1.2.</a:t>
            </a:r>
            <a:endParaRPr sz="1400" b="0" i="0" u="none" strike="noStrike" cap="none">
              <a:solidFill>
                <a:srgbClr val="000000"/>
              </a:solidFill>
              <a:latin typeface="Arial"/>
              <a:ea typeface="Arial"/>
              <a:cs typeface="Arial"/>
              <a:sym typeface="Arial"/>
            </a:endParaRPr>
          </a:p>
        </p:txBody>
      </p:sp>
      <p:sp>
        <p:nvSpPr>
          <p:cNvPr id="1179" name="Google Shape;1179;p98"/>
          <p:cNvSpPr/>
          <p:nvPr/>
        </p:nvSpPr>
        <p:spPr>
          <a:xfrm>
            <a:off x="583930" y="8740264"/>
            <a:ext cx="920430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https://docs.docker.com/datacenter/dtr/2.3/guides/admin/configure/use-your-own-tls-certificates/</a:t>
            </a:r>
            <a:endParaRPr sz="1400" b="0" i="1" u="none" strike="noStrike" cap="none">
              <a:solidFill>
                <a:srgbClr val="595959"/>
              </a:solidFill>
              <a:latin typeface="Open Sans"/>
              <a:ea typeface="Open Sans"/>
              <a:cs typeface="Open Sans"/>
              <a:sym typeface="Open Sans"/>
            </a:endParaRPr>
          </a:p>
        </p:txBody>
      </p:sp>
      <p:pic>
        <p:nvPicPr>
          <p:cNvPr id="1180" name="Google Shape;1180;p98" descr="A screenshot of a cell phone&#10;&#10;Description automatically generated"/>
          <p:cNvPicPr preferRelativeResize="0"/>
          <p:nvPr/>
        </p:nvPicPr>
        <p:blipFill rotWithShape="1">
          <a:blip r:embed="rId4">
            <a:alphaModFix/>
          </a:blip>
          <a:srcRect/>
          <a:stretch/>
        </p:blipFill>
        <p:spPr>
          <a:xfrm>
            <a:off x="3079004" y="2634971"/>
            <a:ext cx="10097990" cy="54534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9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186" name="Google Shape;1186;p99"/>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187" name="Google Shape;1187;p99"/>
          <p:cNvSpPr/>
          <p:nvPr/>
        </p:nvSpPr>
        <p:spPr>
          <a:xfrm>
            <a:off x="2106273" y="1341704"/>
            <a:ext cx="11048809" cy="496559"/>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The example below shows the information from a certificate of a worker node:</a:t>
            </a:r>
            <a:endParaRPr sz="1400" b="0" i="0" u="none" strike="noStrike" cap="none">
              <a:solidFill>
                <a:srgbClr val="000000"/>
              </a:solidFill>
              <a:latin typeface="Arial"/>
              <a:ea typeface="Arial"/>
              <a:cs typeface="Arial"/>
              <a:sym typeface="Arial"/>
            </a:endParaRPr>
          </a:p>
        </p:txBody>
      </p:sp>
      <p:sp>
        <p:nvSpPr>
          <p:cNvPr id="1188" name="Google Shape;1188;p99"/>
          <p:cNvSpPr/>
          <p:nvPr/>
        </p:nvSpPr>
        <p:spPr>
          <a:xfrm>
            <a:off x="1464408" y="2185904"/>
            <a:ext cx="12542539" cy="486959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89" name="Google Shape;1189;p99"/>
          <p:cNvSpPr txBox="1"/>
          <p:nvPr/>
        </p:nvSpPr>
        <p:spPr>
          <a:xfrm>
            <a:off x="1953491" y="2389905"/>
            <a:ext cx="12053454" cy="4493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Certificate: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Version: 3 (0x2)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Serial Number: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3b:1c:06:91:73:fb:16:ff:69:c3:f7:a2:fe:96:c1:73:e2:80:97:3b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Signature Algorithm: ecdsa-with-SHA256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Issuer: CN=swarm-ca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Validity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Not Before: Aug 30 02:39:00 2016 GMT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Not After : Nov 28 03:39:00 2016 GMT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Subject: O=ec2adilxf4ngv7ev8fwsi61i7, OU=swarm-worker, CN=dw02poa4vqvzxi5c10gm4pq2g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...snip...</a:t>
            </a:r>
            <a:endParaRPr sz="1400" b="0" i="0" u="none" strike="noStrike" cap="none">
              <a:solidFill>
                <a:srgbClr val="000000"/>
              </a:solidFill>
              <a:latin typeface="Arial"/>
              <a:ea typeface="Arial"/>
              <a:cs typeface="Arial"/>
              <a:sym typeface="Arial"/>
            </a:endParaRPr>
          </a:p>
        </p:txBody>
      </p:sp>
      <p:sp>
        <p:nvSpPr>
          <p:cNvPr id="1190" name="Google Shape;1190;p99"/>
          <p:cNvSpPr/>
          <p:nvPr/>
        </p:nvSpPr>
        <p:spPr>
          <a:xfrm>
            <a:off x="1160894" y="7599433"/>
            <a:ext cx="13369060" cy="879685"/>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default, each node in the swarm renews its certificate every three months. The user can configure this interval by running the docker swarm update </a:t>
            </a:r>
            <a:r>
              <a:rPr lang="en-US" sz="2200" b="1" i="0" u="none" strike="noStrike" cap="none">
                <a:solidFill>
                  <a:srgbClr val="3F3F3F"/>
                </a:solidFill>
                <a:latin typeface="Open Sans"/>
                <a:ea typeface="Open Sans"/>
                <a:cs typeface="Open Sans"/>
                <a:sym typeface="Open Sans"/>
              </a:rPr>
              <a:t>--cert-expiry &lt;TIME PERIOD&gt; </a:t>
            </a:r>
            <a:r>
              <a:rPr lang="en-US" sz="2200" b="0" i="0" u="none" strike="noStrike" cap="none">
                <a:solidFill>
                  <a:srgbClr val="3F3F3F"/>
                </a:solidFill>
                <a:latin typeface="Open Sans"/>
                <a:ea typeface="Open Sans"/>
                <a:cs typeface="Open Sans"/>
                <a:sym typeface="Open Sans"/>
              </a:rPr>
              <a:t>command.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0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196" name="Google Shape;1196;p100"/>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197" name="Google Shape;1197;p100"/>
          <p:cNvSpPr/>
          <p:nvPr/>
        </p:nvSpPr>
        <p:spPr>
          <a:xfrm>
            <a:off x="1495330" y="3323552"/>
            <a:ext cx="13154885" cy="2391448"/>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generate a new CA certificate and password, run the </a:t>
            </a:r>
            <a:r>
              <a:rPr lang="en-US" sz="2200" b="1" i="0" u="none" strike="noStrike" cap="none">
                <a:solidFill>
                  <a:srgbClr val="3F3F3F"/>
                </a:solidFill>
                <a:latin typeface="Open Sans"/>
                <a:ea typeface="Open Sans"/>
                <a:cs typeface="Open Sans"/>
                <a:sym typeface="Open Sans"/>
              </a:rPr>
              <a:t>docker swarm ca—rotate</a:t>
            </a: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specify the root certificate and to use a root CA external to the swarm, the user can pass the </a:t>
            </a:r>
            <a:r>
              <a:rPr lang="en-US" sz="2200" b="1" i="0" u="none" strike="noStrike" cap="none">
                <a:solidFill>
                  <a:srgbClr val="3F3F3F"/>
                </a:solidFill>
                <a:latin typeface="Open Sans"/>
                <a:ea typeface="Open Sans"/>
                <a:cs typeface="Open Sans"/>
                <a:sym typeface="Open Sans"/>
              </a:rPr>
              <a:t>—ca-cert </a:t>
            </a:r>
            <a:r>
              <a:rPr lang="en-US" sz="2200" b="0" i="0" u="none" strike="noStrike" cap="none">
                <a:solidFill>
                  <a:srgbClr val="3F3F3F"/>
                </a:solidFill>
                <a:latin typeface="Open Sans"/>
                <a:ea typeface="Open Sans"/>
                <a:cs typeface="Open Sans"/>
                <a:sym typeface="Open Sans"/>
              </a:rPr>
              <a:t>and </a:t>
            </a:r>
            <a:r>
              <a:rPr lang="en-US" sz="2200" b="1" i="0" u="none" strike="noStrike" cap="none">
                <a:solidFill>
                  <a:srgbClr val="3F3F3F"/>
                </a:solidFill>
                <a:latin typeface="Open Sans"/>
                <a:ea typeface="Open Sans"/>
                <a:cs typeface="Open Sans"/>
                <a:sym typeface="Open Sans"/>
              </a:rPr>
              <a:t>—external-ca</a:t>
            </a:r>
            <a:r>
              <a:rPr lang="en-US" sz="2200" b="0" i="0" u="none" strike="noStrike" cap="none">
                <a:solidFill>
                  <a:srgbClr val="3F3F3F"/>
                </a:solidFill>
                <a:latin typeface="Open Sans"/>
                <a:ea typeface="Open Sans"/>
                <a:cs typeface="Open Sans"/>
                <a:sym typeface="Open Sans"/>
              </a:rPr>
              <a:t> flags if they prefer.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Alternatively, to specify the exact certificate and key the user wants the swarm to use, they can pass the </a:t>
            </a:r>
            <a:r>
              <a:rPr lang="en-US" sz="2200" b="1" i="0" u="none" strike="noStrike" cap="none">
                <a:solidFill>
                  <a:srgbClr val="3F3F3F"/>
                </a:solidFill>
                <a:latin typeface="Open Sans"/>
                <a:ea typeface="Open Sans"/>
                <a:cs typeface="Open Sans"/>
                <a:sym typeface="Open Sans"/>
              </a:rPr>
              <a:t>—ca-cert </a:t>
            </a:r>
            <a:r>
              <a:rPr lang="en-US" sz="2200" b="0" i="0" u="none" strike="noStrike" cap="none">
                <a:solidFill>
                  <a:srgbClr val="3F3F3F"/>
                </a:solidFill>
                <a:latin typeface="Open Sans"/>
                <a:ea typeface="Open Sans"/>
                <a:cs typeface="Open Sans"/>
                <a:sym typeface="Open Sans"/>
              </a:rPr>
              <a:t>and </a:t>
            </a:r>
            <a:r>
              <a:rPr lang="en-US" sz="2200" b="1" i="0" u="none" strike="noStrike" cap="none">
                <a:solidFill>
                  <a:srgbClr val="3F3F3F"/>
                </a:solidFill>
                <a:latin typeface="Open Sans"/>
                <a:ea typeface="Open Sans"/>
                <a:cs typeface="Open Sans"/>
                <a:sym typeface="Open Sans"/>
              </a:rPr>
              <a:t>—ca-key </a:t>
            </a:r>
            <a:r>
              <a:rPr lang="en-US" sz="2200" b="0" i="0" u="none" strike="noStrike" cap="none">
                <a:solidFill>
                  <a:srgbClr val="3F3F3F"/>
                </a:solidFill>
                <a:latin typeface="Open Sans"/>
                <a:ea typeface="Open Sans"/>
                <a:cs typeface="Open Sans"/>
                <a:sym typeface="Open Sans"/>
              </a:rPr>
              <a:t>flags.</a:t>
            </a:r>
            <a:endParaRPr sz="1400" b="0" i="0" u="none" strike="noStrike" cap="none">
              <a:solidFill>
                <a:srgbClr val="000000"/>
              </a:solidFill>
              <a:latin typeface="Arial"/>
              <a:ea typeface="Arial"/>
              <a:cs typeface="Arial"/>
              <a:sym typeface="Arial"/>
            </a:endParaRPr>
          </a:p>
        </p:txBody>
      </p:sp>
      <p:sp>
        <p:nvSpPr>
          <p:cNvPr id="1198" name="Google Shape;1198;p100"/>
          <p:cNvSpPr/>
          <p:nvPr/>
        </p:nvSpPr>
        <p:spPr>
          <a:xfrm>
            <a:off x="1510454" y="2495426"/>
            <a:ext cx="4015578" cy="570128"/>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Rotating the CA Certificate: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Swarm Security</a:t>
            </a:r>
            <a:endParaRPr/>
          </a:p>
        </p:txBody>
      </p:sp>
      <p:pic>
        <p:nvPicPr>
          <p:cNvPr id="1204" name="Google Shape;1204;p15"/>
          <p:cNvPicPr preferRelativeResize="0"/>
          <p:nvPr/>
        </p:nvPicPr>
        <p:blipFill rotWithShape="1">
          <a:blip r:embed="rId3">
            <a:alphaModFix/>
          </a:blip>
          <a:srcRect/>
          <a:stretch/>
        </p:blipFill>
        <p:spPr>
          <a:xfrm>
            <a:off x="5848171" y="628936"/>
            <a:ext cx="4559665" cy="365760"/>
          </a:xfrm>
          <a:prstGeom prst="rect">
            <a:avLst/>
          </a:prstGeom>
          <a:noFill/>
          <a:ln>
            <a:noFill/>
          </a:ln>
        </p:spPr>
      </p:pic>
      <p:sp>
        <p:nvSpPr>
          <p:cNvPr id="1205" name="Google Shape;1205;p15"/>
          <p:cNvSpPr/>
          <p:nvPr/>
        </p:nvSpPr>
        <p:spPr>
          <a:xfrm>
            <a:off x="1436200" y="2543925"/>
            <a:ext cx="13651500" cy="3951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When </a:t>
            </a:r>
            <a:r>
              <a:rPr lang="en-US" sz="2200" b="0" i="0" u="none" strike="noStrike" cap="none">
                <a:solidFill>
                  <a:srgbClr val="3F3F3F"/>
                </a:solidFill>
                <a:latin typeface="Open Sans"/>
                <a:ea typeface="Open Sans"/>
                <a:cs typeface="Open Sans"/>
                <a:sym typeface="Open Sans"/>
              </a:rPr>
              <a:t>the user </a:t>
            </a:r>
            <a:r>
              <a:rPr lang="en-US" sz="2200" b="0" i="0" u="none" strike="noStrike" cap="none">
                <a:solidFill>
                  <a:srgbClr val="000000"/>
                </a:solidFill>
                <a:latin typeface="Open Sans"/>
                <a:ea typeface="Open Sans"/>
                <a:cs typeface="Open Sans"/>
                <a:sym typeface="Open Sans"/>
              </a:rPr>
              <a:t>issues the </a:t>
            </a:r>
            <a:r>
              <a:rPr lang="en-US" sz="2200" b="1" i="0" u="none" strike="noStrike" cap="none">
                <a:solidFill>
                  <a:srgbClr val="000000"/>
                </a:solidFill>
                <a:latin typeface="Open Sans"/>
                <a:ea typeface="Open Sans"/>
                <a:cs typeface="Open Sans"/>
                <a:sym typeface="Open Sans"/>
              </a:rPr>
              <a:t>docker swarm ca --rotate command</a:t>
            </a:r>
            <a:r>
              <a:rPr lang="en-US" sz="2200" b="0" i="0" u="none" strike="noStrike" cap="none">
                <a:solidFill>
                  <a:srgbClr val="000000"/>
                </a:solidFill>
                <a:latin typeface="Open Sans"/>
                <a:ea typeface="Open Sans"/>
                <a:cs typeface="Open Sans"/>
                <a:sym typeface="Open Sans"/>
              </a:rPr>
              <a:t>, the following things happen in sequence: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000000"/>
                </a:solidFill>
                <a:latin typeface="Open Sans"/>
                <a:ea typeface="Open Sans"/>
                <a:cs typeface="Open Sans"/>
                <a:sym typeface="Open Sans"/>
              </a:rPr>
              <a:t>Docker generates a cross-signed certificate.</a:t>
            </a:r>
            <a:endParaRPr sz="22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000000"/>
                </a:solidFill>
                <a:latin typeface="Open Sans"/>
                <a:ea typeface="Open Sans"/>
                <a:cs typeface="Open Sans"/>
                <a:sym typeface="Open Sans"/>
              </a:rPr>
              <a:t>In Docker 17.06 and higher, Docker also tells all nodes to immediately renew their TLS certificates.</a:t>
            </a:r>
            <a:endParaRPr sz="22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000000"/>
                </a:solidFill>
                <a:latin typeface="Open Sans"/>
                <a:ea typeface="Open Sans"/>
                <a:cs typeface="Open Sans"/>
                <a:sym typeface="Open Sans"/>
              </a:rPr>
              <a:t>After every node in the swarm has a new TLS certificate signed by the new CA, Docker forgets        about the old CA certificate and key material and tells all the nodes to trust only the new CA certificate.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01"/>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Roles and Secrets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0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Roles</a:t>
            </a:r>
            <a:endParaRPr/>
          </a:p>
        </p:txBody>
      </p:sp>
      <p:pic>
        <p:nvPicPr>
          <p:cNvPr id="1216" name="Google Shape;1216;p103"/>
          <p:cNvPicPr preferRelativeResize="0"/>
          <p:nvPr/>
        </p:nvPicPr>
        <p:blipFill rotWithShape="1">
          <a:blip r:embed="rId3">
            <a:alphaModFix/>
          </a:blip>
          <a:srcRect/>
          <a:stretch/>
        </p:blipFill>
        <p:spPr>
          <a:xfrm>
            <a:off x="7064444" y="628936"/>
            <a:ext cx="2127118" cy="365760"/>
          </a:xfrm>
          <a:prstGeom prst="rect">
            <a:avLst/>
          </a:prstGeom>
          <a:noFill/>
          <a:ln>
            <a:noFill/>
          </a:ln>
        </p:spPr>
      </p:pic>
      <p:sp>
        <p:nvSpPr>
          <p:cNvPr id="1217" name="Google Shape;1217;p103"/>
          <p:cNvSpPr/>
          <p:nvPr/>
        </p:nvSpPr>
        <p:spPr>
          <a:xfrm>
            <a:off x="1623238" y="1827021"/>
            <a:ext cx="13469414" cy="2563061"/>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Open Sans"/>
                <a:ea typeface="Open Sans"/>
                <a:cs typeface="Open Sans"/>
                <a:sym typeface="Open Sans"/>
              </a:rPr>
              <a:t>Docker Universal Control Plane has two types of users: administrators and regular users.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Open Sans"/>
                <a:ea typeface="Open Sans"/>
                <a:cs typeface="Open Sans"/>
                <a:sym typeface="Open Sans"/>
              </a:rPr>
              <a:t>Administrators can make changes to the UCP swarm, while regular users have permissions that range from no access to full control over resources like volumes, networks, images, and containers.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Open Sans"/>
                <a:ea typeface="Open Sans"/>
                <a:cs typeface="Open Sans"/>
                <a:sym typeface="Open Sans"/>
              </a:rPr>
              <a:t>Users are grouped into teams and organizations.</a:t>
            </a:r>
            <a:endParaRPr sz="1400" b="0" i="0" u="none" strike="noStrike" cap="none">
              <a:solidFill>
                <a:srgbClr val="000000"/>
              </a:solidFill>
              <a:latin typeface="Arial"/>
              <a:ea typeface="Arial"/>
              <a:cs typeface="Arial"/>
              <a:sym typeface="Arial"/>
            </a:endParaRPr>
          </a:p>
        </p:txBody>
      </p:sp>
      <p:pic>
        <p:nvPicPr>
          <p:cNvPr id="1218" name="Google Shape;1218;p103" descr="A screenshot of a cell phone&#10;&#10;Description automatically generated"/>
          <p:cNvPicPr preferRelativeResize="0"/>
          <p:nvPr/>
        </p:nvPicPr>
        <p:blipFill rotWithShape="1">
          <a:blip r:embed="rId4">
            <a:alphaModFix/>
          </a:blip>
          <a:srcRect/>
          <a:stretch/>
        </p:blipFill>
        <p:spPr>
          <a:xfrm>
            <a:off x="1370660" y="4696550"/>
            <a:ext cx="13514681" cy="2914568"/>
          </a:xfrm>
          <a:prstGeom prst="rect">
            <a:avLst/>
          </a:prstGeom>
          <a:noFill/>
          <a:ln>
            <a:noFill/>
          </a:ln>
        </p:spPr>
      </p:pic>
      <p:sp>
        <p:nvSpPr>
          <p:cNvPr id="1219" name="Google Shape;1219;p103"/>
          <p:cNvSpPr/>
          <p:nvPr/>
        </p:nvSpPr>
        <p:spPr>
          <a:xfrm>
            <a:off x="583930" y="8740264"/>
            <a:ext cx="920430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https://docs.docker.com/datacenter/ucp/2.2/guides/access-control/permission-levels/#roles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0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Secrets</a:t>
            </a:r>
            <a:endParaRPr/>
          </a:p>
        </p:txBody>
      </p:sp>
      <p:pic>
        <p:nvPicPr>
          <p:cNvPr id="1225" name="Google Shape;1225;p107"/>
          <p:cNvPicPr preferRelativeResize="0"/>
          <p:nvPr/>
        </p:nvPicPr>
        <p:blipFill rotWithShape="1">
          <a:blip r:embed="rId3">
            <a:alphaModFix/>
          </a:blip>
          <a:srcRect/>
          <a:stretch/>
        </p:blipFill>
        <p:spPr>
          <a:xfrm>
            <a:off x="7064444" y="628936"/>
            <a:ext cx="2127118" cy="365760"/>
          </a:xfrm>
          <a:prstGeom prst="rect">
            <a:avLst/>
          </a:prstGeom>
          <a:noFill/>
          <a:ln>
            <a:noFill/>
          </a:ln>
        </p:spPr>
      </p:pic>
      <p:sp>
        <p:nvSpPr>
          <p:cNvPr id="1226" name="Google Shape;1226;p107"/>
          <p:cNvSpPr/>
          <p:nvPr/>
        </p:nvSpPr>
        <p:spPr>
          <a:xfrm>
            <a:off x="1244021" y="2290491"/>
            <a:ext cx="13931758" cy="3871075"/>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Docker secrets to centrally manage this data and securely transmit it to only those containers that need access to it. </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Secrets are encrypted during transit and at rest in a Docker swarm. </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given secret is only accessible to those services which have been granted explicit access to it, and only while those service tasks are running.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Kernel Namespace</a:t>
            </a:r>
            <a:endParaRPr/>
          </a:p>
        </p:txBody>
      </p:sp>
      <p:pic>
        <p:nvPicPr>
          <p:cNvPr id="482" name="Google Shape;482;p11"/>
          <p:cNvPicPr preferRelativeResize="0"/>
          <p:nvPr/>
        </p:nvPicPr>
        <p:blipFill rotWithShape="1">
          <a:blip r:embed="rId3">
            <a:alphaModFix/>
          </a:blip>
          <a:srcRect/>
          <a:stretch/>
        </p:blipFill>
        <p:spPr>
          <a:xfrm>
            <a:off x="5620187" y="725918"/>
            <a:ext cx="5015632" cy="365760"/>
          </a:xfrm>
          <a:prstGeom prst="rect">
            <a:avLst/>
          </a:prstGeom>
          <a:noFill/>
          <a:ln>
            <a:noFill/>
          </a:ln>
        </p:spPr>
      </p:pic>
      <p:sp>
        <p:nvSpPr>
          <p:cNvPr id="483" name="Google Shape;483;p11"/>
          <p:cNvSpPr/>
          <p:nvPr/>
        </p:nvSpPr>
        <p:spPr>
          <a:xfrm>
            <a:off x="1457080" y="2028278"/>
            <a:ext cx="12785970" cy="620876"/>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Docker containers are very similar to Linux containers, and they have similar security features.</a:t>
            </a:r>
            <a:endParaRPr sz="1400" b="0" i="0" u="none" strike="noStrike" cap="none">
              <a:solidFill>
                <a:srgbClr val="3F3F3F"/>
              </a:solidFill>
              <a:latin typeface="Arial"/>
              <a:ea typeface="Arial"/>
              <a:cs typeface="Arial"/>
              <a:sym typeface="Arial"/>
            </a:endParaRPr>
          </a:p>
        </p:txBody>
      </p:sp>
      <p:sp>
        <p:nvSpPr>
          <p:cNvPr id="484" name="Google Shape;484;p11"/>
          <p:cNvSpPr/>
          <p:nvPr/>
        </p:nvSpPr>
        <p:spPr>
          <a:xfrm>
            <a:off x="1450108" y="4149025"/>
            <a:ext cx="12785970" cy="268819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Namespaces provide the first and most straightforward form of isolation, processes running within a container cannot see, and even less affect, processes running in another container, or in the host system.</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Each container also gets its own network stack, meaning that a container doesn’t get privileged access to the sockets or interfaces of another container.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6"/>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Secrets</a:t>
            </a:r>
            <a:endParaRPr/>
          </a:p>
        </p:txBody>
      </p:sp>
      <p:pic>
        <p:nvPicPr>
          <p:cNvPr id="1232" name="Google Shape;1232;p16"/>
          <p:cNvPicPr preferRelativeResize="0"/>
          <p:nvPr/>
        </p:nvPicPr>
        <p:blipFill rotWithShape="1">
          <a:blip r:embed="rId3">
            <a:alphaModFix/>
          </a:blip>
          <a:srcRect/>
          <a:stretch/>
        </p:blipFill>
        <p:spPr>
          <a:xfrm>
            <a:off x="7064444" y="628936"/>
            <a:ext cx="2127118" cy="365760"/>
          </a:xfrm>
          <a:prstGeom prst="rect">
            <a:avLst/>
          </a:prstGeom>
          <a:noFill/>
          <a:ln>
            <a:noFill/>
          </a:ln>
        </p:spPr>
      </p:pic>
      <p:sp>
        <p:nvSpPr>
          <p:cNvPr id="1233" name="Google Shape;1233;p16"/>
          <p:cNvSpPr/>
          <p:nvPr/>
        </p:nvSpPr>
        <p:spPr>
          <a:xfrm>
            <a:off x="1263071" y="2060945"/>
            <a:ext cx="13931758" cy="578588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secrets to manage any sensitive data which a container needs at runtime, but the user doesn’t want to store the sensitive data in the image or in source control. Such sensitive data are: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Usernames and passwords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TLS certificates and keys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SSH keys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Other important data, such as the name of a database or internal server</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Generic strings or binary content (up to 500 kb in size)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0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How Docker Manages Secrets</a:t>
            </a:r>
            <a:endParaRPr/>
          </a:p>
        </p:txBody>
      </p:sp>
      <p:pic>
        <p:nvPicPr>
          <p:cNvPr id="1239" name="Google Shape;1239;p108"/>
          <p:cNvPicPr preferRelativeResize="0"/>
          <p:nvPr/>
        </p:nvPicPr>
        <p:blipFill rotWithShape="1">
          <a:blip r:embed="rId3">
            <a:alphaModFix/>
          </a:blip>
          <a:srcRect/>
          <a:stretch/>
        </p:blipFill>
        <p:spPr>
          <a:xfrm>
            <a:off x="4089140" y="647986"/>
            <a:ext cx="8077727" cy="365760"/>
          </a:xfrm>
          <a:prstGeom prst="rect">
            <a:avLst/>
          </a:prstGeom>
          <a:noFill/>
          <a:ln>
            <a:noFill/>
          </a:ln>
        </p:spPr>
      </p:pic>
      <p:grpSp>
        <p:nvGrpSpPr>
          <p:cNvPr id="1240" name="Google Shape;1240;p108"/>
          <p:cNvGrpSpPr/>
          <p:nvPr/>
        </p:nvGrpSpPr>
        <p:grpSpPr>
          <a:xfrm>
            <a:off x="992836" y="2207908"/>
            <a:ext cx="6570014" cy="1970918"/>
            <a:chOff x="991547" y="2567081"/>
            <a:chExt cx="4427542" cy="1136822"/>
          </a:xfrm>
        </p:grpSpPr>
        <p:grpSp>
          <p:nvGrpSpPr>
            <p:cNvPr id="1241" name="Google Shape;1241;p108"/>
            <p:cNvGrpSpPr/>
            <p:nvPr/>
          </p:nvGrpSpPr>
          <p:grpSpPr>
            <a:xfrm>
              <a:off x="991547" y="2567081"/>
              <a:ext cx="4427542" cy="1136822"/>
              <a:chOff x="1591293" y="2718487"/>
              <a:chExt cx="4427542" cy="1136822"/>
            </a:xfrm>
          </p:grpSpPr>
          <p:sp>
            <p:nvSpPr>
              <p:cNvPr id="1242" name="Google Shape;1242;p10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1243" name="Google Shape;1243;p108"/>
              <p:cNvSpPr/>
              <p:nvPr/>
            </p:nvSpPr>
            <p:spPr>
              <a:xfrm>
                <a:off x="1741828" y="2718487"/>
                <a:ext cx="4131774" cy="1136822"/>
              </a:xfrm>
              <a:prstGeom prst="round2SameRect">
                <a:avLst>
                  <a:gd name="adj1" fmla="val 16993"/>
                  <a:gd name="adj2" fmla="val 0"/>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grpSp>
        <p:sp>
          <p:nvSpPr>
            <p:cNvPr id="1244" name="Google Shape;1244;p108"/>
            <p:cNvSpPr txBox="1"/>
            <p:nvPr/>
          </p:nvSpPr>
          <p:spPr>
            <a:xfrm>
              <a:off x="1142082" y="2737769"/>
              <a:ext cx="4131774" cy="9053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Docker sends the secrets to the swarm manager over a mutual TLS connection when the user adds a secret to the swarm.</a:t>
              </a:r>
              <a:endParaRPr sz="2200" b="0" i="0" u="none" strike="noStrike" cap="none">
                <a:solidFill>
                  <a:srgbClr val="000000"/>
                </a:solidFill>
                <a:latin typeface="Arial"/>
                <a:ea typeface="Arial"/>
                <a:cs typeface="Arial"/>
                <a:sym typeface="Arial"/>
              </a:endParaRPr>
            </a:p>
          </p:txBody>
        </p:sp>
      </p:grpSp>
      <p:grpSp>
        <p:nvGrpSpPr>
          <p:cNvPr id="1245" name="Google Shape;1245;p108"/>
          <p:cNvGrpSpPr/>
          <p:nvPr/>
        </p:nvGrpSpPr>
        <p:grpSpPr>
          <a:xfrm>
            <a:off x="4669486" y="4817758"/>
            <a:ext cx="6570014" cy="1970918"/>
            <a:chOff x="991547" y="2567081"/>
            <a:chExt cx="4427542" cy="1136822"/>
          </a:xfrm>
        </p:grpSpPr>
        <p:grpSp>
          <p:nvGrpSpPr>
            <p:cNvPr id="1246" name="Google Shape;1246;p108"/>
            <p:cNvGrpSpPr/>
            <p:nvPr/>
          </p:nvGrpSpPr>
          <p:grpSpPr>
            <a:xfrm>
              <a:off x="991547" y="2567081"/>
              <a:ext cx="4427542" cy="1136822"/>
              <a:chOff x="1591293" y="2718487"/>
              <a:chExt cx="4427542" cy="1136822"/>
            </a:xfrm>
          </p:grpSpPr>
          <p:sp>
            <p:nvSpPr>
              <p:cNvPr id="1247" name="Google Shape;1247;p10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1248" name="Google Shape;1248;p108"/>
              <p:cNvSpPr/>
              <p:nvPr/>
            </p:nvSpPr>
            <p:spPr>
              <a:xfrm>
                <a:off x="1741828" y="2718487"/>
                <a:ext cx="4131774" cy="1136822"/>
              </a:xfrm>
              <a:prstGeom prst="round2SameRect">
                <a:avLst>
                  <a:gd name="adj1" fmla="val 16993"/>
                  <a:gd name="adj2" fmla="val 0"/>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grpSp>
        <p:sp>
          <p:nvSpPr>
            <p:cNvPr id="1249" name="Google Shape;1249;p108"/>
            <p:cNvSpPr txBox="1"/>
            <p:nvPr/>
          </p:nvSpPr>
          <p:spPr>
            <a:xfrm>
              <a:off x="1142082" y="2737769"/>
              <a:ext cx="4131774" cy="9053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The entire Raft log is replicated across the other managers, guaranteeing high availability for secrets.</a:t>
              </a:r>
              <a:endParaRPr sz="2200" b="0" i="0" u="none" strike="noStrike" cap="none">
                <a:solidFill>
                  <a:srgbClr val="000000"/>
                </a:solidFill>
                <a:latin typeface="Arial"/>
                <a:ea typeface="Arial"/>
                <a:cs typeface="Arial"/>
                <a:sym typeface="Arial"/>
              </a:endParaRPr>
            </a:p>
          </p:txBody>
        </p:sp>
      </p:grpSp>
      <p:grpSp>
        <p:nvGrpSpPr>
          <p:cNvPr id="1250" name="Google Shape;1250;p108"/>
          <p:cNvGrpSpPr/>
          <p:nvPr/>
        </p:nvGrpSpPr>
        <p:grpSpPr>
          <a:xfrm>
            <a:off x="8841436" y="2226956"/>
            <a:ext cx="6570014" cy="1970918"/>
            <a:chOff x="991547" y="2567080"/>
            <a:chExt cx="4427542" cy="1136822"/>
          </a:xfrm>
        </p:grpSpPr>
        <p:grpSp>
          <p:nvGrpSpPr>
            <p:cNvPr id="1251" name="Google Shape;1251;p108"/>
            <p:cNvGrpSpPr/>
            <p:nvPr/>
          </p:nvGrpSpPr>
          <p:grpSpPr>
            <a:xfrm>
              <a:off x="991547" y="2567080"/>
              <a:ext cx="4427542" cy="1136822"/>
              <a:chOff x="1591293" y="2718486"/>
              <a:chExt cx="4427542" cy="1136822"/>
            </a:xfrm>
          </p:grpSpPr>
          <p:sp>
            <p:nvSpPr>
              <p:cNvPr id="1252" name="Google Shape;1252;p10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sp>
            <p:nvSpPr>
              <p:cNvPr id="1253" name="Google Shape;1253;p108"/>
              <p:cNvSpPr/>
              <p:nvPr/>
            </p:nvSpPr>
            <p:spPr>
              <a:xfrm>
                <a:off x="1741828" y="2718486"/>
                <a:ext cx="4131774" cy="1136822"/>
              </a:xfrm>
              <a:prstGeom prst="round2SameRect">
                <a:avLst>
                  <a:gd name="adj1" fmla="val 16993"/>
                  <a:gd name="adj2" fmla="val 0"/>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Arial"/>
                  <a:ea typeface="Arial"/>
                  <a:cs typeface="Arial"/>
                  <a:sym typeface="Arial"/>
                </a:endParaRPr>
              </a:p>
            </p:txBody>
          </p:sp>
        </p:grpSp>
        <p:sp>
          <p:nvSpPr>
            <p:cNvPr id="1254" name="Google Shape;1254;p108"/>
            <p:cNvSpPr txBox="1"/>
            <p:nvPr/>
          </p:nvSpPr>
          <p:spPr>
            <a:xfrm>
              <a:off x="1142082" y="2737769"/>
              <a:ext cx="4131774" cy="479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The secret is stored in the Raft log, which is encrypted. </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Secret Commands</a:t>
            </a:r>
            <a:endParaRPr/>
          </a:p>
        </p:txBody>
      </p:sp>
      <p:pic>
        <p:nvPicPr>
          <p:cNvPr id="1260" name="Google Shape;1260;p109"/>
          <p:cNvPicPr preferRelativeResize="0"/>
          <p:nvPr/>
        </p:nvPicPr>
        <p:blipFill rotWithShape="1">
          <a:blip r:embed="rId3">
            <a:alphaModFix/>
          </a:blip>
          <a:srcRect/>
          <a:stretch/>
        </p:blipFill>
        <p:spPr>
          <a:xfrm>
            <a:off x="4456309" y="628936"/>
            <a:ext cx="7343388" cy="365760"/>
          </a:xfrm>
          <a:prstGeom prst="rect">
            <a:avLst/>
          </a:prstGeom>
          <a:noFill/>
          <a:ln>
            <a:noFill/>
          </a:ln>
        </p:spPr>
      </p:pic>
      <p:graphicFrame>
        <p:nvGraphicFramePr>
          <p:cNvPr id="1261" name="Google Shape;1261;p109"/>
          <p:cNvGraphicFramePr/>
          <p:nvPr/>
        </p:nvGraphicFramePr>
        <p:xfrm>
          <a:off x="1893032" y="2419347"/>
          <a:ext cx="3000000" cy="3000000"/>
        </p:xfrm>
        <a:graphic>
          <a:graphicData uri="http://schemas.openxmlformats.org/drawingml/2006/table">
            <a:tbl>
              <a:tblPr firstRow="1" bandRow="1">
                <a:noFill/>
                <a:tableStyleId>{7553CDCE-4ED0-40ED-B9BC-C9355EB2FE45}</a:tableStyleId>
              </a:tblPr>
              <a:tblGrid>
                <a:gridCol w="3612425">
                  <a:extLst>
                    <a:ext uri="{9D8B030D-6E8A-4147-A177-3AD203B41FA5}">
                      <a16:colId xmlns:a16="http://schemas.microsoft.com/office/drawing/2014/main" val="20000"/>
                    </a:ext>
                  </a:extLst>
                </a:gridCol>
                <a:gridCol w="9310100">
                  <a:extLst>
                    <a:ext uri="{9D8B030D-6E8A-4147-A177-3AD203B41FA5}">
                      <a16:colId xmlns:a16="http://schemas.microsoft.com/office/drawing/2014/main" val="20001"/>
                    </a:ext>
                  </a:extLst>
                </a:gridCol>
              </a:tblGrid>
              <a:tr h="41317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a:t>
                      </a:r>
                      <a:endParaRPr sz="2200" b="1" u="none" strike="noStrike" cap="none">
                        <a:solidFill>
                          <a:schemeClr val="lt1"/>
                        </a:solidFill>
                        <a:latin typeface="Open Sans"/>
                        <a:ea typeface="Open Sans"/>
                        <a:cs typeface="Open Sans"/>
                        <a:sym typeface="Open Sans"/>
                      </a:endParaRPr>
                    </a:p>
                  </a:txBody>
                  <a:tcPr marL="83125" marR="83125"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83125" marR="83125" marT="45725" marB="45725" anchor="ctr"/>
                </a:tc>
                <a:extLst>
                  <a:ext uri="{0D108BD9-81ED-4DB2-BD59-A6C34878D82A}">
                    <a16:rowId xmlns:a16="http://schemas.microsoft.com/office/drawing/2014/main" val="10000"/>
                  </a:ext>
                </a:extLst>
              </a:tr>
              <a:tr h="518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docker secret create</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Creates a secret from a file or STDIN as content</a:t>
                      </a:r>
                      <a:endParaRPr sz="1400" u="none" strike="noStrike" cap="none"/>
                    </a:p>
                  </a:txBody>
                  <a:tcPr marL="86600" marR="86600" marT="95250" marB="95250" anchor="ctr"/>
                </a:tc>
                <a:extLst>
                  <a:ext uri="{0D108BD9-81ED-4DB2-BD59-A6C34878D82A}">
                    <a16:rowId xmlns:a16="http://schemas.microsoft.com/office/drawing/2014/main" val="10001"/>
                  </a:ext>
                </a:extLst>
              </a:tr>
              <a:tr h="518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docker secret inspect</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Displays detailed information on one or more secrets</a:t>
                      </a:r>
                      <a:endParaRPr sz="1400" u="none" strike="noStrike" cap="none"/>
                    </a:p>
                  </a:txBody>
                  <a:tcPr marL="86600" marR="86600" marT="95250" marB="95250" anchor="ctr"/>
                </a:tc>
                <a:extLst>
                  <a:ext uri="{0D108BD9-81ED-4DB2-BD59-A6C34878D82A}">
                    <a16:rowId xmlns:a16="http://schemas.microsoft.com/office/drawing/2014/main" val="10002"/>
                  </a:ext>
                </a:extLst>
              </a:tr>
              <a:tr h="509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docker secret ls</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Lists secrets</a:t>
                      </a:r>
                      <a:endParaRPr sz="2200" u="none" strike="noStrike" cap="none">
                        <a:solidFill>
                          <a:srgbClr val="3F3F3F"/>
                        </a:solidFill>
                        <a:latin typeface="Open Sans"/>
                        <a:ea typeface="Open Sans"/>
                        <a:cs typeface="Open Sans"/>
                        <a:sym typeface="Open Sans"/>
                      </a:endParaRPr>
                    </a:p>
                  </a:txBody>
                  <a:tcPr marL="83125" marR="83125" marT="45725" marB="45725"/>
                </a:tc>
                <a:extLst>
                  <a:ext uri="{0D108BD9-81ED-4DB2-BD59-A6C34878D82A}">
                    <a16:rowId xmlns:a16="http://schemas.microsoft.com/office/drawing/2014/main" val="10003"/>
                  </a:ext>
                </a:extLst>
              </a:tr>
              <a:tr h="518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docker secret rm</a:t>
                      </a:r>
                      <a:endParaRPr sz="1400" u="none" strike="noStrike" cap="none"/>
                    </a:p>
                  </a:txBody>
                  <a:tcPr marL="86600" marR="8660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Removes one or more secrets</a:t>
                      </a:r>
                      <a:endParaRPr sz="2200" u="none" strike="noStrike" cap="none">
                        <a:solidFill>
                          <a:srgbClr val="3F3F3F"/>
                        </a:solidFill>
                        <a:latin typeface="Open Sans"/>
                        <a:ea typeface="Open Sans"/>
                        <a:cs typeface="Open Sans"/>
                        <a:sym typeface="Open Sans"/>
                      </a:endParaRPr>
                    </a:p>
                  </a:txBody>
                  <a:tcPr marL="86600" marR="86600" marT="95250" marB="9525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7424cb180b_0_291"/>
          <p:cNvSpPr txBox="1">
            <a:spLocks noGrp="1"/>
          </p:cNvSpPr>
          <p:nvPr>
            <p:ph type="body" idx="1"/>
          </p:nvPr>
        </p:nvSpPr>
        <p:spPr>
          <a:xfrm>
            <a:off x="1345321" y="2058168"/>
            <a:ext cx="8779124" cy="883589"/>
          </a:xfrm>
          <a:prstGeom prst="rect">
            <a:avLst/>
          </a:prstGeom>
          <a:noFill/>
          <a:ln>
            <a:noFill/>
          </a:ln>
        </p:spPr>
        <p:txBody>
          <a:bodyPr spcFirstLastPara="1" wrap="square" lIns="91425" tIns="0" rIns="91425" bIns="0" anchor="t" anchorCtr="0">
            <a:noAutofit/>
          </a:bodyPr>
          <a:lstStyle/>
          <a:p>
            <a:pPr marL="88900" lvl="0" indent="0" algn="l" rtl="0">
              <a:lnSpc>
                <a:spcPct val="100000"/>
              </a:lnSpc>
              <a:spcBef>
                <a:spcPts val="0"/>
              </a:spcBef>
              <a:spcAft>
                <a:spcPts val="0"/>
              </a:spcAft>
              <a:buClr>
                <a:schemeClr val="dk1"/>
              </a:buClr>
              <a:buSzPts val="2200"/>
              <a:buFont typeface="Arial"/>
              <a:buNone/>
            </a:pPr>
            <a:r>
              <a:rPr lang="en-US"/>
              <a:t>Docker security prevents a compromised container from consuming a large amount of resources for disrupting service or performing malicious activities.</a:t>
            </a:r>
            <a:endParaRPr/>
          </a:p>
        </p:txBody>
      </p:sp>
      <p:sp>
        <p:nvSpPr>
          <p:cNvPr id="1267" name="Google Shape;1267;g7424cb180b_0_291"/>
          <p:cNvSpPr txBox="1">
            <a:spLocks noGrp="1"/>
          </p:cNvSpPr>
          <p:nvPr>
            <p:ph type="body" idx="2"/>
          </p:nvPr>
        </p:nvSpPr>
        <p:spPr>
          <a:xfrm>
            <a:off x="1345321" y="3494881"/>
            <a:ext cx="8229600" cy="883589"/>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a:t>Docker Trusted Registry can scan images in the repositories using Docker Security Scanning. </a:t>
            </a:r>
            <a:endParaRPr/>
          </a:p>
        </p:txBody>
      </p:sp>
      <p:sp>
        <p:nvSpPr>
          <p:cNvPr id="1268" name="Google Shape;1268;g7424cb180b_0_291"/>
          <p:cNvSpPr txBox="1">
            <a:spLocks noGrp="1"/>
          </p:cNvSpPr>
          <p:nvPr>
            <p:ph type="body" idx="4"/>
          </p:nvPr>
        </p:nvSpPr>
        <p:spPr>
          <a:xfrm>
            <a:off x="1345321" y="6428798"/>
            <a:ext cx="8229600" cy="883589"/>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Clr>
                <a:srgbClr val="000000"/>
              </a:buClr>
              <a:buSzPts val="2200"/>
              <a:buNone/>
            </a:pPr>
            <a:r>
              <a:rPr lang="en-US"/>
              <a:t>Docker secrets centrally manage the sensitive data and securely transmit it to only those containers that need access to it. </a:t>
            </a:r>
            <a:endParaRPr/>
          </a:p>
        </p:txBody>
      </p:sp>
      <p:pic>
        <p:nvPicPr>
          <p:cNvPr id="1269" name="Google Shape;1269;g7424cb180b_0_291"/>
          <p:cNvPicPr preferRelativeResize="0"/>
          <p:nvPr/>
        </p:nvPicPr>
        <p:blipFill rotWithShape="1">
          <a:blip r:embed="rId3">
            <a:alphaModFix/>
          </a:blip>
          <a:srcRect/>
          <a:stretch/>
        </p:blipFill>
        <p:spPr>
          <a:xfrm>
            <a:off x="718944" y="2122508"/>
            <a:ext cx="457200" cy="457200"/>
          </a:xfrm>
          <a:prstGeom prst="rect">
            <a:avLst/>
          </a:prstGeom>
          <a:noFill/>
          <a:ln>
            <a:noFill/>
          </a:ln>
        </p:spPr>
      </p:pic>
      <p:pic>
        <p:nvPicPr>
          <p:cNvPr id="1270" name="Google Shape;1270;g7424cb180b_0_291"/>
          <p:cNvPicPr preferRelativeResize="0"/>
          <p:nvPr/>
        </p:nvPicPr>
        <p:blipFill rotWithShape="1">
          <a:blip r:embed="rId3">
            <a:alphaModFix/>
          </a:blip>
          <a:srcRect/>
          <a:stretch/>
        </p:blipFill>
        <p:spPr>
          <a:xfrm>
            <a:off x="718943" y="3398147"/>
            <a:ext cx="457200" cy="457200"/>
          </a:xfrm>
          <a:prstGeom prst="rect">
            <a:avLst/>
          </a:prstGeom>
          <a:noFill/>
          <a:ln>
            <a:noFill/>
          </a:ln>
        </p:spPr>
      </p:pic>
      <p:pic>
        <p:nvPicPr>
          <p:cNvPr id="1271" name="Google Shape;1271;g7424cb180b_0_291"/>
          <p:cNvPicPr preferRelativeResize="0"/>
          <p:nvPr/>
        </p:nvPicPr>
        <p:blipFill rotWithShape="1">
          <a:blip r:embed="rId3">
            <a:alphaModFix/>
          </a:blip>
          <a:srcRect/>
          <a:stretch/>
        </p:blipFill>
        <p:spPr>
          <a:xfrm>
            <a:off x="718942" y="4952349"/>
            <a:ext cx="457200" cy="457200"/>
          </a:xfrm>
          <a:prstGeom prst="rect">
            <a:avLst/>
          </a:prstGeom>
          <a:noFill/>
          <a:ln>
            <a:noFill/>
          </a:ln>
        </p:spPr>
      </p:pic>
      <p:pic>
        <p:nvPicPr>
          <p:cNvPr id="1272" name="Google Shape;1272;g7424cb180b_0_291"/>
          <p:cNvPicPr preferRelativeResize="0"/>
          <p:nvPr/>
        </p:nvPicPr>
        <p:blipFill rotWithShape="1">
          <a:blip r:embed="rId3">
            <a:alphaModFix/>
          </a:blip>
          <a:srcRect/>
          <a:stretch/>
        </p:blipFill>
        <p:spPr>
          <a:xfrm>
            <a:off x="718941" y="6337518"/>
            <a:ext cx="457200" cy="457200"/>
          </a:xfrm>
          <a:prstGeom prst="rect">
            <a:avLst/>
          </a:prstGeom>
          <a:noFill/>
          <a:ln>
            <a:noFill/>
          </a:ln>
        </p:spPr>
      </p:pic>
      <p:sp>
        <p:nvSpPr>
          <p:cNvPr id="1273" name="Google Shape;1273;g7424cb180b_0_291"/>
          <p:cNvSpPr txBox="1">
            <a:spLocks noGrp="1"/>
          </p:cNvSpPr>
          <p:nvPr>
            <p:ph type="body" idx="3"/>
          </p:nvPr>
        </p:nvSpPr>
        <p:spPr>
          <a:xfrm>
            <a:off x="1345321" y="4931594"/>
            <a:ext cx="8099400" cy="944081"/>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t>A client bundle is a group of certificates downloadable directly from the Docker Universal Control Plane (UCP).</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pic>
        <p:nvPicPr>
          <p:cNvPr id="1278" name="Google Shape;1278;g7424cb180b_0_298"/>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g7424cb180b_0_30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1284" name="Google Shape;1284;g7424cb180b_0_30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UCP client bundles used for?</a:t>
            </a:r>
            <a:endParaRPr/>
          </a:p>
        </p:txBody>
      </p:sp>
      <p:sp>
        <p:nvSpPr>
          <p:cNvPr id="1285" name="Google Shape;1285;g7424cb180b_0_302"/>
          <p:cNvSpPr txBox="1">
            <a:spLocks noGrp="1"/>
          </p:cNvSpPr>
          <p:nvPr>
            <p:ph type="body" idx="3"/>
          </p:nvPr>
        </p:nvSpPr>
        <p:spPr>
          <a:xfrm>
            <a:off x="2329750" y="2788425"/>
            <a:ext cx="116397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They contain the username and password in an encryted form for authenticating with the UCP.</a:t>
            </a:r>
            <a:endParaRPr>
              <a:solidFill>
                <a:srgbClr val="434343"/>
              </a:solidFill>
            </a:endParaRPr>
          </a:p>
        </p:txBody>
      </p:sp>
      <p:sp>
        <p:nvSpPr>
          <p:cNvPr id="1286" name="Google Shape;1286;g7424cb180b_0_30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They are used for client side authentication.</a:t>
            </a:r>
            <a:endParaRPr>
              <a:solidFill>
                <a:srgbClr val="434343"/>
              </a:solidFill>
            </a:endParaRPr>
          </a:p>
        </p:txBody>
      </p:sp>
      <p:sp>
        <p:nvSpPr>
          <p:cNvPr id="1287" name="Google Shape;1287;g7424cb180b_0_30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They contain the user's certificate which can be used for authenticating with UCP. </a:t>
            </a:r>
            <a:endParaRPr>
              <a:solidFill>
                <a:srgbClr val="434343"/>
              </a:solidFill>
            </a:endParaRPr>
          </a:p>
        </p:txBody>
      </p:sp>
      <p:sp>
        <p:nvSpPr>
          <p:cNvPr id="1288" name="Google Shape;1288;g7424cb180b_0_30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It is used for server authentication.</a:t>
            </a:r>
            <a:endParaRPr>
              <a:solidFill>
                <a:srgbClr val="434343"/>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7424cb180b_0_31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1294" name="Google Shape;1294;g7424cb180b_0_31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UCP client bundles used for?</a:t>
            </a:r>
            <a:endParaRPr/>
          </a:p>
        </p:txBody>
      </p:sp>
      <p:sp>
        <p:nvSpPr>
          <p:cNvPr id="1295" name="Google Shape;1295;g7424cb180b_0_31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Client Bundle is a group of certificates downloadable directly from the Docker Universal Control Plane (UCP).</a:t>
            </a:r>
            <a:endParaRPr/>
          </a:p>
        </p:txBody>
      </p:sp>
      <p:sp>
        <p:nvSpPr>
          <p:cNvPr id="1296" name="Google Shape;1296;g7424cb180b_0_31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1297" name="Google Shape;1297;g7424cb180b_0_311"/>
          <p:cNvSpPr txBox="1">
            <a:spLocks noGrp="1"/>
          </p:cNvSpPr>
          <p:nvPr>
            <p:ph type="body" idx="3"/>
          </p:nvPr>
        </p:nvSpPr>
        <p:spPr>
          <a:xfrm>
            <a:off x="2329750" y="2788425"/>
            <a:ext cx="116397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b="0">
                <a:solidFill>
                  <a:srgbClr val="434343"/>
                </a:solidFill>
                <a:highlight>
                  <a:srgbClr val="FFFFFF"/>
                </a:highlight>
              </a:rPr>
              <a:t>They contain the username and password in an encryted form for authenticating with the UCP.</a:t>
            </a:r>
            <a:endParaRPr b="0">
              <a:solidFill>
                <a:srgbClr val="434343"/>
              </a:solidFill>
            </a:endParaRPr>
          </a:p>
        </p:txBody>
      </p:sp>
      <p:sp>
        <p:nvSpPr>
          <p:cNvPr id="1298" name="Google Shape;1298;g7424cb180b_0_311"/>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b="0">
                <a:solidFill>
                  <a:srgbClr val="434343"/>
                </a:solidFill>
                <a:highlight>
                  <a:srgbClr val="FFFFFF"/>
                </a:highlight>
              </a:rPr>
              <a:t>They are used for client side authentication.</a:t>
            </a:r>
            <a:endParaRPr sz="2000" b="0">
              <a:solidFill>
                <a:srgbClr val="434343"/>
              </a:solidFill>
            </a:endParaRPr>
          </a:p>
        </p:txBody>
      </p:sp>
      <p:sp>
        <p:nvSpPr>
          <p:cNvPr id="1299" name="Google Shape;1299;g7424cb180b_0_311"/>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They contain the user's certificate which can be used for authenticating with UCP. </a:t>
            </a:r>
            <a:endParaRPr>
              <a:solidFill>
                <a:srgbClr val="434343"/>
              </a:solidFill>
            </a:endParaRPr>
          </a:p>
        </p:txBody>
      </p:sp>
      <p:sp>
        <p:nvSpPr>
          <p:cNvPr id="1300" name="Google Shape;1300;g7424cb180b_0_311"/>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It is used for server authentication.</a:t>
            </a:r>
            <a:endParaRPr>
              <a:solidFill>
                <a:srgbClr val="434343"/>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g7424cb180b_0_32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1306" name="Google Shape;1306;g7424cb180b_0_32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________ is a collection of nodes that are in the same Docker cluster.</a:t>
            </a:r>
            <a:endParaRPr/>
          </a:p>
        </p:txBody>
      </p:sp>
      <p:sp>
        <p:nvSpPr>
          <p:cNvPr id="1307" name="Google Shape;1307;g7424cb180b_0_32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daemon</a:t>
            </a:r>
            <a:endParaRPr>
              <a:solidFill>
                <a:srgbClr val="434343"/>
              </a:solidFill>
            </a:endParaRPr>
          </a:p>
        </p:txBody>
      </p:sp>
      <p:sp>
        <p:nvSpPr>
          <p:cNvPr id="1308" name="Google Shape;1308;g7424cb180b_0_32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Swarm</a:t>
            </a:r>
            <a:endParaRPr>
              <a:solidFill>
                <a:srgbClr val="434343"/>
              </a:solidFill>
            </a:endParaRPr>
          </a:p>
        </p:txBody>
      </p:sp>
      <p:sp>
        <p:nvSpPr>
          <p:cNvPr id="1309" name="Google Shape;1309;g7424cb180b_0_32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Docker Content Trust</a:t>
            </a:r>
            <a:endParaRPr sz="2000">
              <a:solidFill>
                <a:srgbClr val="434343"/>
              </a:solidFill>
              <a:latin typeface="Open Sans"/>
              <a:ea typeface="Open Sans"/>
              <a:cs typeface="Open Sans"/>
              <a:sym typeface="Open Sans"/>
            </a:endParaRPr>
          </a:p>
        </p:txBody>
      </p:sp>
      <p:sp>
        <p:nvSpPr>
          <p:cNvPr id="1310" name="Google Shape;1310;g7424cb180b_0_32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Control Groups</a:t>
            </a:r>
            <a:endParaRPr sz="2000">
              <a:solidFill>
                <a:srgbClr val="434343"/>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g7424cb180b_0_33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1316" name="Google Shape;1316;g7424cb180b_0_33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________ is a collection of nodes that are in the same Docker cluster.</a:t>
            </a:r>
            <a:endParaRPr/>
          </a:p>
        </p:txBody>
      </p:sp>
      <p:sp>
        <p:nvSpPr>
          <p:cNvPr id="1317" name="Google Shape;1317;g7424cb180b_0_33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A swarm is a collection of nodes that are in the same Docker cluster. </a:t>
            </a:r>
            <a:endParaRPr/>
          </a:p>
        </p:txBody>
      </p:sp>
      <p:sp>
        <p:nvSpPr>
          <p:cNvPr id="1318" name="Google Shape;1318;g7424cb180b_0_33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1319" name="Google Shape;1319;g7424cb180b_0_33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daemon</a:t>
            </a:r>
            <a:endParaRPr>
              <a:solidFill>
                <a:srgbClr val="434343"/>
              </a:solidFill>
            </a:endParaRPr>
          </a:p>
        </p:txBody>
      </p:sp>
      <p:sp>
        <p:nvSpPr>
          <p:cNvPr id="1320" name="Google Shape;1320;g7424cb180b_0_33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Swarm</a:t>
            </a:r>
            <a:endParaRPr>
              <a:solidFill>
                <a:srgbClr val="434343"/>
              </a:solidFill>
            </a:endParaRPr>
          </a:p>
        </p:txBody>
      </p:sp>
      <p:sp>
        <p:nvSpPr>
          <p:cNvPr id="1321" name="Google Shape;1321;g7424cb180b_0_33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Content Trust</a:t>
            </a:r>
            <a:endParaRPr>
              <a:solidFill>
                <a:srgbClr val="434343"/>
              </a:solidFill>
            </a:endParaRPr>
          </a:p>
        </p:txBody>
      </p:sp>
      <p:sp>
        <p:nvSpPr>
          <p:cNvPr id="1322" name="Google Shape;1322;g7424cb180b_0_33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Control Groups</a:t>
            </a:r>
            <a:endParaRPr>
              <a:solidFill>
                <a:srgbClr val="434343"/>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g7424cb180b_0_34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1328" name="Google Shape;1328;g7424cb180b_0_34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service ensures that the right UCP services are present?</a:t>
            </a:r>
            <a:endParaRPr/>
          </a:p>
        </p:txBody>
      </p:sp>
      <p:sp>
        <p:nvSpPr>
          <p:cNvPr id="1329" name="Google Shape;1329;g7424cb180b_0_34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ucp-auth-store</a:t>
            </a:r>
            <a:endParaRPr>
              <a:solidFill>
                <a:srgbClr val="434343"/>
              </a:solidFill>
            </a:endParaRPr>
          </a:p>
        </p:txBody>
      </p:sp>
      <p:sp>
        <p:nvSpPr>
          <p:cNvPr id="1330" name="Google Shape;1330;g7424cb180b_0_34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ucp-auth-worker</a:t>
            </a:r>
            <a:endParaRPr>
              <a:solidFill>
                <a:srgbClr val="434343"/>
              </a:solidFill>
            </a:endParaRPr>
          </a:p>
        </p:txBody>
      </p:sp>
      <p:sp>
        <p:nvSpPr>
          <p:cNvPr id="1331" name="Google Shape;1331;g7424cb180b_0_34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ucp-agent</a:t>
            </a:r>
            <a:endParaRPr sz="2000">
              <a:solidFill>
                <a:srgbClr val="434343"/>
              </a:solidFill>
              <a:latin typeface="Open Sans"/>
              <a:ea typeface="Open Sans"/>
              <a:cs typeface="Open Sans"/>
              <a:sym typeface="Open Sans"/>
            </a:endParaRPr>
          </a:p>
        </p:txBody>
      </p:sp>
      <p:sp>
        <p:nvSpPr>
          <p:cNvPr id="1332" name="Google Shape;1332;g7424cb180b_0_34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ucp-reconcile</a:t>
            </a:r>
            <a:endParaRPr sz="2000">
              <a:solidFill>
                <a:srgbClr val="434343"/>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Control Groups</a:t>
            </a:r>
            <a:endParaRPr/>
          </a:p>
        </p:txBody>
      </p:sp>
      <p:pic>
        <p:nvPicPr>
          <p:cNvPr id="490" name="Google Shape;490;p6"/>
          <p:cNvPicPr preferRelativeResize="0"/>
          <p:nvPr/>
        </p:nvPicPr>
        <p:blipFill rotWithShape="1">
          <a:blip r:embed="rId3">
            <a:alphaModFix/>
          </a:blip>
          <a:srcRect/>
          <a:stretch/>
        </p:blipFill>
        <p:spPr>
          <a:xfrm>
            <a:off x="6055428" y="631430"/>
            <a:ext cx="4145150" cy="402336"/>
          </a:xfrm>
          <a:prstGeom prst="rect">
            <a:avLst/>
          </a:prstGeom>
          <a:noFill/>
          <a:ln>
            <a:noFill/>
          </a:ln>
        </p:spPr>
      </p:pic>
      <p:sp>
        <p:nvSpPr>
          <p:cNvPr id="491" name="Google Shape;491;p6"/>
          <p:cNvSpPr/>
          <p:nvPr/>
        </p:nvSpPr>
        <p:spPr>
          <a:xfrm>
            <a:off x="1504077" y="3431874"/>
            <a:ext cx="13311906" cy="413327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 Limit an application to a particular collection of resources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Allow Docker Engine to share available container hardware resources and enforce limitations and constraints as an option </a:t>
            </a:r>
            <a:endParaRPr sz="1400" b="0" i="0" u="none" strike="noStrike" cap="none">
              <a:solidFill>
                <a:srgbClr val="000000"/>
              </a:solidFill>
              <a:latin typeface="Arial"/>
              <a:ea typeface="Arial"/>
              <a:cs typeface="Arial"/>
              <a:sym typeface="Arial"/>
            </a:endParaRPr>
          </a:p>
          <a:p>
            <a:pPr marL="812800" marR="0" lvl="0" indent="-355600" algn="l" rtl="0">
              <a:lnSpc>
                <a:spcPct val="10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For example, the user can restrict the available space to a specific container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 Implement resource accounting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92" name="Google Shape;492;p6"/>
          <p:cNvSpPr/>
          <p:nvPr/>
        </p:nvSpPr>
        <p:spPr>
          <a:xfrm>
            <a:off x="1472047" y="1523627"/>
            <a:ext cx="13311906" cy="933823"/>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on Linux relies on a technology called control groups (cgroups). They are a key component of Linux Containers.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features of control groups: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g7424cb180b_0_35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1338" name="Google Shape;1338;g7424cb180b_0_35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service ensures that the right UCP services are present?</a:t>
            </a:r>
            <a:endParaRPr/>
          </a:p>
        </p:txBody>
      </p:sp>
      <p:sp>
        <p:nvSpPr>
          <p:cNvPr id="1339" name="Google Shape;1339;g7424cb180b_0_35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ucp-agent is the running service that monitors the node and ensures that the right UCP services are present.</a:t>
            </a:r>
            <a:endParaRPr/>
          </a:p>
        </p:txBody>
      </p:sp>
      <p:sp>
        <p:nvSpPr>
          <p:cNvPr id="1340" name="Google Shape;1340;g7424cb180b_0_35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1341" name="Google Shape;1341;g7424cb180b_0_35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ucp-auth-store</a:t>
            </a:r>
            <a:endParaRPr>
              <a:solidFill>
                <a:srgbClr val="434343"/>
              </a:solidFill>
            </a:endParaRPr>
          </a:p>
        </p:txBody>
      </p:sp>
      <p:sp>
        <p:nvSpPr>
          <p:cNvPr id="1342" name="Google Shape;1342;g7424cb180b_0_35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ucp-auth-worker</a:t>
            </a:r>
            <a:endParaRPr>
              <a:solidFill>
                <a:srgbClr val="434343"/>
              </a:solidFill>
            </a:endParaRPr>
          </a:p>
        </p:txBody>
      </p:sp>
      <p:sp>
        <p:nvSpPr>
          <p:cNvPr id="1343" name="Google Shape;1343;g7424cb180b_0_35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ucp-agent</a:t>
            </a:r>
            <a:endParaRPr sz="2000">
              <a:solidFill>
                <a:srgbClr val="434343"/>
              </a:solidFill>
              <a:latin typeface="Open Sans"/>
              <a:ea typeface="Open Sans"/>
              <a:cs typeface="Open Sans"/>
              <a:sym typeface="Open Sans"/>
            </a:endParaRPr>
          </a:p>
        </p:txBody>
      </p:sp>
      <p:sp>
        <p:nvSpPr>
          <p:cNvPr id="1344" name="Google Shape;1344;g7424cb180b_0_35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ucp-reconcile</a:t>
            </a:r>
            <a:endParaRPr sz="2000">
              <a:solidFill>
                <a:srgbClr val="434343"/>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1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1350" name="Google Shape;1350;p11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best practices for Docker image security?</a:t>
            </a:r>
            <a:endParaRPr/>
          </a:p>
        </p:txBody>
      </p:sp>
      <p:sp>
        <p:nvSpPr>
          <p:cNvPr id="1351" name="Google Shape;1351;p110"/>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Prefers minimal base images</a:t>
            </a:r>
            <a:endParaRPr>
              <a:solidFill>
                <a:srgbClr val="434343"/>
              </a:solidFill>
            </a:endParaRPr>
          </a:p>
        </p:txBody>
      </p:sp>
      <p:sp>
        <p:nvSpPr>
          <p:cNvPr id="1352" name="Google Shape;1352;p110"/>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Configures the notary client</a:t>
            </a:r>
            <a:endParaRPr>
              <a:solidFill>
                <a:srgbClr val="434343"/>
              </a:solidFill>
            </a:endParaRPr>
          </a:p>
        </p:txBody>
      </p:sp>
      <p:sp>
        <p:nvSpPr>
          <p:cNvPr id="1353" name="Google Shape;1353;p110"/>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Signs and verifies images to mitigate MITM attack</a:t>
            </a:r>
            <a:endParaRPr sz="2000">
              <a:solidFill>
                <a:srgbClr val="434343"/>
              </a:solidFill>
              <a:latin typeface="Open Sans"/>
              <a:ea typeface="Open Sans"/>
              <a:cs typeface="Open Sans"/>
              <a:sym typeface="Open Sans"/>
            </a:endParaRPr>
          </a:p>
        </p:txBody>
      </p:sp>
      <p:sp>
        <p:nvSpPr>
          <p:cNvPr id="1354" name="Google Shape;1354;p110"/>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Uses labels for metadata</a:t>
            </a:r>
            <a:endParaRPr sz="2000">
              <a:solidFill>
                <a:srgbClr val="434343"/>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1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1360" name="Google Shape;1360;p11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best practices for Docker image security? </a:t>
            </a:r>
            <a:r>
              <a:rPr lang="en-US">
                <a:solidFill>
                  <a:schemeClr val="dk1"/>
                </a:solidFill>
                <a:highlight>
                  <a:schemeClr val="lt1"/>
                </a:highlight>
              </a:rPr>
              <a:t>(Select all that apply.)</a:t>
            </a:r>
            <a:endParaRPr>
              <a:solidFill>
                <a:schemeClr val="dk1"/>
              </a:solidFill>
              <a:highlight>
                <a:srgbClr val="FFFFFF"/>
              </a:highlight>
            </a:endParaRPr>
          </a:p>
        </p:txBody>
      </p:sp>
      <p:sp>
        <p:nvSpPr>
          <p:cNvPr id="1361" name="Google Shape;1361;p11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Preferring minimal base images and signing and verifying images to mitigate MITM attack are the best practices </a:t>
            </a:r>
            <a:endParaRPr/>
          </a:p>
          <a:p>
            <a:pPr marL="228600" lvl="0" indent="0" algn="l" rtl="0">
              <a:lnSpc>
                <a:spcPct val="100000"/>
              </a:lnSpc>
              <a:spcBef>
                <a:spcPts val="0"/>
              </a:spcBef>
              <a:spcAft>
                <a:spcPts val="0"/>
              </a:spcAft>
              <a:buSzPts val="2800"/>
              <a:buNone/>
            </a:pPr>
            <a:r>
              <a:rPr lang="en-US"/>
              <a:t>for Docker image security.</a:t>
            </a:r>
            <a:endParaRPr/>
          </a:p>
        </p:txBody>
      </p:sp>
      <p:sp>
        <p:nvSpPr>
          <p:cNvPr id="1362" name="Google Shape;1362;p11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and c.</a:t>
            </a:r>
            <a:endParaRPr/>
          </a:p>
        </p:txBody>
      </p:sp>
      <p:sp>
        <p:nvSpPr>
          <p:cNvPr id="1363" name="Google Shape;1363;p11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Prefers minimal base images</a:t>
            </a:r>
            <a:endParaRPr>
              <a:solidFill>
                <a:srgbClr val="434343"/>
              </a:solidFill>
            </a:endParaRPr>
          </a:p>
        </p:txBody>
      </p:sp>
      <p:sp>
        <p:nvSpPr>
          <p:cNvPr id="1364" name="Google Shape;1364;p11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Configures the notary client</a:t>
            </a:r>
            <a:endParaRPr>
              <a:solidFill>
                <a:srgbClr val="434343"/>
              </a:solidFill>
            </a:endParaRPr>
          </a:p>
        </p:txBody>
      </p:sp>
      <p:sp>
        <p:nvSpPr>
          <p:cNvPr id="1365" name="Google Shape;1365;p11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Signs and verifies images to mitigate MITM attack</a:t>
            </a:r>
            <a:endParaRPr>
              <a:solidFill>
                <a:srgbClr val="434343"/>
              </a:solidFill>
            </a:endParaRPr>
          </a:p>
        </p:txBody>
      </p:sp>
      <p:sp>
        <p:nvSpPr>
          <p:cNvPr id="1366" name="Google Shape;1366;p11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Uses labels for metadata</a:t>
            </a:r>
            <a:endParaRPr>
              <a:solidFill>
                <a:srgbClr val="434343"/>
              </a:solidFill>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7938</Words>
  <Application>Microsoft Office PowerPoint</Application>
  <PresentationFormat>Custom</PresentationFormat>
  <Paragraphs>748</Paragraphs>
  <Slides>92</Slides>
  <Notes>92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92</vt:i4>
      </vt:variant>
    </vt:vector>
  </HeadingPairs>
  <TitlesOfParts>
    <vt:vector size="99" baseType="lpstr">
      <vt:lpstr>Open Sans</vt:lpstr>
      <vt:lpstr>Arial</vt:lpstr>
      <vt:lpstr>Calibri</vt:lpstr>
      <vt:lpstr>Open Sans ExtraBold</vt:lpstr>
      <vt:lpstr>Courier New</vt:lpstr>
      <vt:lpstr>Digital Marketing</vt:lpstr>
      <vt:lpstr>Digital Marketing</vt:lpstr>
      <vt:lpstr>PowerPoint Presentation</vt:lpstr>
      <vt:lpstr>PowerPoint Presentation</vt:lpstr>
      <vt:lpstr>PowerPoint Presentation</vt:lpstr>
      <vt:lpstr>PowerPoint Presentation</vt:lpstr>
      <vt:lpstr>Docker Security</vt:lpstr>
      <vt:lpstr>Default Engine Security</vt:lpstr>
      <vt:lpstr>Namespace</vt:lpstr>
      <vt:lpstr>Kernel Namespace</vt:lpstr>
      <vt:lpstr>Control Groups</vt:lpstr>
      <vt:lpstr>Control Groups</vt:lpstr>
      <vt:lpstr>PowerPoint Presentation</vt:lpstr>
      <vt:lpstr>Docker Daemon Attack Surface</vt:lpstr>
      <vt:lpstr>PowerPoint Presentation</vt:lpstr>
      <vt:lpstr>Linux Kernel Capabilities</vt:lpstr>
      <vt:lpstr>PowerPoint Presentation</vt:lpstr>
      <vt:lpstr>Docker Content Trust</vt:lpstr>
      <vt:lpstr>Docker Content Trust</vt:lpstr>
      <vt:lpstr>Docker Content Trust</vt:lpstr>
      <vt:lpstr>Docker Content Trust</vt:lpstr>
      <vt:lpstr>Docker Content Trust</vt:lpstr>
      <vt:lpstr>Docker Content Trust Signature Verification</vt:lpstr>
      <vt:lpstr>Docker Content Trust Signature Verification</vt:lpstr>
      <vt:lpstr>PowerPoint Presentation</vt:lpstr>
      <vt:lpstr>Sign an Image</vt:lpstr>
      <vt:lpstr>Sign an Image</vt:lpstr>
      <vt:lpstr>Sign Images that UCP Can Trust</vt:lpstr>
      <vt:lpstr>Describe the Process of Signing an Image</vt:lpstr>
      <vt:lpstr>Vulnerabilities</vt:lpstr>
      <vt:lpstr>Scan Images for Vulnerabilities</vt:lpstr>
      <vt:lpstr>Scan Images for Vulnerabilities</vt:lpstr>
      <vt:lpstr>Demonstrate an Image Passing Security Scan</vt:lpstr>
      <vt:lpstr>PowerPoint Presentation</vt:lpstr>
      <vt:lpstr>Client Bundle</vt:lpstr>
      <vt:lpstr>Features of UCP</vt:lpstr>
      <vt:lpstr>Features of UCP</vt:lpstr>
      <vt:lpstr>Features of UCP</vt:lpstr>
      <vt:lpstr>Features of UCP</vt:lpstr>
      <vt:lpstr>Features of UCP</vt:lpstr>
      <vt:lpstr>Integrate UCP with LDAP</vt:lpstr>
      <vt:lpstr>Integrate UCP with LDAP</vt:lpstr>
      <vt:lpstr>Integrate UCP with LDAP</vt:lpstr>
      <vt:lpstr>Configure the LDAP Integration</vt:lpstr>
      <vt:lpstr>LDAP Enabled</vt:lpstr>
      <vt:lpstr>LDAP Server</vt:lpstr>
      <vt:lpstr>LDAP User Search Configurations</vt:lpstr>
      <vt:lpstr>LDAP User Search Configurations</vt:lpstr>
      <vt:lpstr>LDAP User Search Configurations</vt:lpstr>
      <vt:lpstr>LDAP Test Login</vt:lpstr>
      <vt:lpstr>LDAP Sync Configuration</vt:lpstr>
      <vt:lpstr>LDAP Sync Configuration</vt:lpstr>
      <vt:lpstr>LDAP Sync Configuration</vt:lpstr>
      <vt:lpstr>Create UCP Client Bundles</vt:lpstr>
      <vt:lpstr>PowerPoint Presentation</vt:lpstr>
      <vt:lpstr>UCP: Manager and Worker Nodes</vt:lpstr>
      <vt:lpstr>UCP: Manager and Worker Nodes</vt:lpstr>
      <vt:lpstr>UCP Components in Manager Nodes</vt:lpstr>
      <vt:lpstr>UCP Components in Manager Nodes</vt:lpstr>
      <vt:lpstr>UCP Components in Worker Nodes</vt:lpstr>
      <vt:lpstr>PowerPoint Presentation</vt:lpstr>
      <vt:lpstr>External Certificates with UCP</vt:lpstr>
      <vt:lpstr>External Certificates with UCP</vt:lpstr>
      <vt:lpstr>External Certificates with UCP</vt:lpstr>
      <vt:lpstr>External Certificates with DTR</vt:lpstr>
      <vt:lpstr>External Certificates with DTR</vt:lpstr>
      <vt:lpstr>Configuration of Certificates</vt:lpstr>
      <vt:lpstr>Configuration of Certificates</vt:lpstr>
      <vt:lpstr>Configuration of Certificates</vt:lpstr>
      <vt:lpstr>Configuration of Certificates</vt:lpstr>
      <vt:lpstr>Configuration of Certificates</vt:lpstr>
      <vt:lpstr>PowerPoint Presentation</vt:lpstr>
      <vt:lpstr>Swarm Security</vt:lpstr>
      <vt:lpstr>Swarm Security</vt:lpstr>
      <vt:lpstr>Swarm Security</vt:lpstr>
      <vt:lpstr>Swarm Security</vt:lpstr>
      <vt:lpstr>Swarm Security</vt:lpstr>
      <vt:lpstr>Swarm Security</vt:lpstr>
      <vt:lpstr>PowerPoint Presentation</vt:lpstr>
      <vt:lpstr>Roles</vt:lpstr>
      <vt:lpstr>Secrets</vt:lpstr>
      <vt:lpstr>Secrets</vt:lpstr>
      <vt:lpstr>How Docker Manages Secrets</vt:lpstr>
      <vt:lpstr>Docker Secret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Asmita Ray</cp:lastModifiedBy>
  <cp:revision>1</cp:revision>
  <dcterms:created xsi:type="dcterms:W3CDTF">2019-10-17T08:10:32Z</dcterms:created>
  <dcterms:modified xsi:type="dcterms:W3CDTF">2020-02-11T12:25:35Z</dcterms:modified>
</cp:coreProperties>
</file>